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2.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rts/colors1.xml" ContentType="application/vnd.ms-office.chartcolorstyle+xml"/>
  <Override PartName="/ppt/charts/style1.xml" ContentType="application/vnd.ms-office.chart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6"/>
  </p:notesMasterIdLst>
  <p:sldIdLst>
    <p:sldId id="259" r:id="rId2"/>
    <p:sldId id="276" r:id="rId3"/>
    <p:sldId id="319" r:id="rId4"/>
    <p:sldId id="296" r:id="rId5"/>
    <p:sldId id="378" r:id="rId6"/>
    <p:sldId id="262" r:id="rId7"/>
    <p:sldId id="277" r:id="rId8"/>
    <p:sldId id="295" r:id="rId9"/>
    <p:sldId id="265" r:id="rId10"/>
    <p:sldId id="264" r:id="rId11"/>
    <p:sldId id="266" r:id="rId12"/>
    <p:sldId id="268" r:id="rId13"/>
    <p:sldId id="267" r:id="rId14"/>
    <p:sldId id="379" r:id="rId15"/>
    <p:sldId id="294" r:id="rId16"/>
    <p:sldId id="344" r:id="rId17"/>
    <p:sldId id="292" r:id="rId18"/>
    <p:sldId id="349" r:id="rId19"/>
    <p:sldId id="350" r:id="rId20"/>
    <p:sldId id="269" r:id="rId21"/>
    <p:sldId id="321" r:id="rId22"/>
    <p:sldId id="380" r:id="rId23"/>
    <p:sldId id="354" r:id="rId24"/>
    <p:sldId id="356" r:id="rId25"/>
    <p:sldId id="357" r:id="rId26"/>
    <p:sldId id="355" r:id="rId27"/>
    <p:sldId id="359" r:id="rId28"/>
    <p:sldId id="358" r:id="rId29"/>
    <p:sldId id="361" r:id="rId30"/>
    <p:sldId id="364" r:id="rId31"/>
    <p:sldId id="362" r:id="rId32"/>
    <p:sldId id="363" r:id="rId33"/>
    <p:sldId id="371" r:id="rId34"/>
    <p:sldId id="366" r:id="rId35"/>
    <p:sldId id="368" r:id="rId36"/>
    <p:sldId id="370" r:id="rId37"/>
    <p:sldId id="369" r:id="rId38"/>
    <p:sldId id="414" r:id="rId39"/>
    <p:sldId id="415" r:id="rId40"/>
    <p:sldId id="416" r:id="rId41"/>
    <p:sldId id="417" r:id="rId42"/>
    <p:sldId id="424" r:id="rId43"/>
    <p:sldId id="429" r:id="rId44"/>
    <p:sldId id="430" r:id="rId45"/>
    <p:sldId id="431" r:id="rId46"/>
    <p:sldId id="381" r:id="rId47"/>
    <p:sldId id="360" r:id="rId48"/>
    <p:sldId id="421" r:id="rId49"/>
    <p:sldId id="422" r:id="rId50"/>
    <p:sldId id="423" r:id="rId51"/>
    <p:sldId id="432" r:id="rId52"/>
    <p:sldId id="433" r:id="rId53"/>
    <p:sldId id="434" r:id="rId54"/>
    <p:sldId id="435" r:id="rId55"/>
    <p:sldId id="436" r:id="rId56"/>
    <p:sldId id="437" r:id="rId57"/>
    <p:sldId id="438" r:id="rId58"/>
    <p:sldId id="439" r:id="rId59"/>
    <p:sldId id="440" r:id="rId60"/>
    <p:sldId id="442" r:id="rId61"/>
    <p:sldId id="441" r:id="rId62"/>
    <p:sldId id="443" r:id="rId63"/>
    <p:sldId id="450" r:id="rId64"/>
    <p:sldId id="451" r:id="rId65"/>
    <p:sldId id="463" r:id="rId66"/>
    <p:sldId id="476" r:id="rId67"/>
    <p:sldId id="452" r:id="rId68"/>
    <p:sldId id="453" r:id="rId69"/>
    <p:sldId id="455" r:id="rId70"/>
    <p:sldId id="456" r:id="rId71"/>
    <p:sldId id="461" r:id="rId72"/>
    <p:sldId id="457" r:id="rId73"/>
    <p:sldId id="458" r:id="rId74"/>
    <p:sldId id="459" r:id="rId75"/>
    <p:sldId id="460" r:id="rId76"/>
    <p:sldId id="454" r:id="rId77"/>
    <p:sldId id="462" r:id="rId78"/>
    <p:sldId id="490" r:id="rId79"/>
    <p:sldId id="489" r:id="rId80"/>
    <p:sldId id="491" r:id="rId81"/>
    <p:sldId id="492" r:id="rId82"/>
    <p:sldId id="493" r:id="rId83"/>
    <p:sldId id="496" r:id="rId84"/>
    <p:sldId id="497" r:id="rId85"/>
    <p:sldId id="498" r:id="rId86"/>
    <p:sldId id="499" r:id="rId87"/>
    <p:sldId id="500" r:id="rId88"/>
    <p:sldId id="501" r:id="rId89"/>
    <p:sldId id="502" r:id="rId90"/>
    <p:sldId id="503" r:id="rId91"/>
    <p:sldId id="506" r:id="rId92"/>
    <p:sldId id="507" r:id="rId93"/>
    <p:sldId id="504" r:id="rId94"/>
    <p:sldId id="505" r:id="rId95"/>
    <p:sldId id="511" r:id="rId96"/>
    <p:sldId id="512" r:id="rId97"/>
    <p:sldId id="513" r:id="rId98"/>
    <p:sldId id="514" r:id="rId99"/>
    <p:sldId id="515" r:id="rId100"/>
    <p:sldId id="516" r:id="rId101"/>
    <p:sldId id="517" r:id="rId102"/>
    <p:sldId id="518" r:id="rId103"/>
    <p:sldId id="519" r:id="rId104"/>
    <p:sldId id="523" r:id="rId105"/>
    <p:sldId id="524" r:id="rId106"/>
    <p:sldId id="525" r:id="rId107"/>
    <p:sldId id="526" r:id="rId108"/>
    <p:sldId id="527" r:id="rId109"/>
    <p:sldId id="528" r:id="rId110"/>
    <p:sldId id="529" r:id="rId111"/>
    <p:sldId id="530" r:id="rId112"/>
    <p:sldId id="532" r:id="rId113"/>
    <p:sldId id="534" r:id="rId114"/>
    <p:sldId id="533" r:id="rId115"/>
    <p:sldId id="535" r:id="rId116"/>
    <p:sldId id="536" r:id="rId117"/>
    <p:sldId id="520" r:id="rId118"/>
    <p:sldId id="537" r:id="rId119"/>
    <p:sldId id="539" r:id="rId120"/>
    <p:sldId id="538" r:id="rId121"/>
    <p:sldId id="521" r:id="rId122"/>
    <p:sldId id="522" r:id="rId123"/>
    <p:sldId id="531" r:id="rId124"/>
    <p:sldId id="290" r:id="rId1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ngChen" initials="Z"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7AFE"/>
    <a:srgbClr val="1B549E"/>
    <a:srgbClr val="47F5EE"/>
    <a:srgbClr val="51A5F3"/>
    <a:srgbClr val="3082EC"/>
    <a:srgbClr val="4FA4F3"/>
    <a:srgbClr val="C3E1FA"/>
    <a:srgbClr val="5E45D6"/>
    <a:srgbClr val="91C7F6"/>
    <a:srgbClr val="3A8C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89" autoAdjust="0"/>
    <p:restoredTop sz="94660"/>
  </p:normalViewPr>
  <p:slideViewPr>
    <p:cSldViewPr snapToGrid="0">
      <p:cViewPr>
        <p:scale>
          <a:sx n="100" d="100"/>
          <a:sy n="100" d="100"/>
        </p:scale>
        <p:origin x="-126" y="-48"/>
      </p:cViewPr>
      <p:guideLst>
        <p:guide orient="horz" pos="2271"/>
        <p:guide pos="384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Microsoft_Excel____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百分比</c:v>
                </c:pt>
              </c:strCache>
            </c:strRef>
          </c:tx>
          <c:spPr>
            <a:scene3d>
              <a:camera prst="orthographicFront"/>
              <a:lightRig rig="threePt" dir="t"/>
            </a:scene3d>
            <a:sp3d contourW="25400"/>
          </c:spPr>
          <c:dPt>
            <c:idx val="0"/>
            <c:bubble3D val="0"/>
            <c:spPr>
              <a:solidFill>
                <a:schemeClr val="accent1"/>
              </a:solidFill>
              <a:ln w="25400">
                <a:solidFill>
                  <a:schemeClr val="lt1"/>
                </a:solidFill>
              </a:ln>
              <a:effectLst/>
              <a:scene3d>
                <a:camera prst="orthographicFront"/>
                <a:lightRig rig="threePt" dir="t"/>
              </a:scene3d>
              <a:sp3d contourW="25400"/>
            </c:spPr>
          </c:dPt>
          <c:dPt>
            <c:idx val="1"/>
            <c:bubble3D val="0"/>
            <c:spPr>
              <a:solidFill>
                <a:schemeClr val="accent2"/>
              </a:solidFill>
              <a:ln w="25400">
                <a:solidFill>
                  <a:schemeClr val="lt1"/>
                </a:solidFill>
              </a:ln>
              <a:effectLst/>
              <a:scene3d>
                <a:camera prst="orthographicFront"/>
                <a:lightRig rig="threePt" dir="t"/>
              </a:scene3d>
              <a:sp3d contourW="25400"/>
            </c:spPr>
          </c:dPt>
          <c:dPt>
            <c:idx val="2"/>
            <c:bubble3D val="0"/>
            <c:spPr>
              <a:solidFill>
                <a:schemeClr val="accent3"/>
              </a:solidFill>
              <a:ln w="25400">
                <a:solidFill>
                  <a:schemeClr val="lt1"/>
                </a:solidFill>
              </a:ln>
              <a:effectLst/>
              <a:scene3d>
                <a:camera prst="orthographicFront"/>
                <a:lightRig rig="threePt" dir="t"/>
              </a:scene3d>
              <a:sp3d contourW="25400"/>
            </c:spPr>
          </c:dPt>
          <c:dLbls>
            <c:spPr>
              <a:noFill/>
              <a:ln>
                <a:noFill/>
              </a:ln>
              <a:effectLst/>
            </c:spPr>
            <c:txPr>
              <a:bodyPr rot="0" spcFirstLastPara="0" vertOverflow="ellipsis" vert="horz" wrap="square" lIns="38100" tIns="19050" rIns="38100" bIns="19050" anchor="ctr" anchorCtr="1"/>
              <a:lstStyle/>
              <a:p>
                <a:pPr>
                  <a:defRPr lang="zh-CN" sz="2800" b="0" i="0" u="none" strike="noStrike" kern="1200" baseline="0">
                    <a:solidFill>
                      <a:schemeClr val="tx1">
                        <a:lumMod val="75000"/>
                        <a:lumOff val="25000"/>
                      </a:schemeClr>
                    </a:solidFill>
                    <a:latin typeface="+mn-lt"/>
                    <a:ea typeface="+mn-ea"/>
                    <a:cs typeface="+mn-cs"/>
                  </a:defRPr>
                </a:pPr>
                <a:endParaRPr lang="zh-CN"/>
              </a:p>
            </c:txPr>
            <c:dLblPos val="ctr"/>
            <c:showLegendKey val="0"/>
            <c:showVal val="0"/>
            <c:showCatName val="0"/>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考试成绩</c:v>
                </c:pt>
                <c:pt idx="1">
                  <c:v>出勤率</c:v>
                </c:pt>
                <c:pt idx="2">
                  <c:v>课堂表现</c:v>
                </c:pt>
              </c:strCache>
            </c:strRef>
          </c:cat>
          <c:val>
            <c:numRef>
              <c:f>Sheet1!$B$2:$B$4</c:f>
              <c:numCache>
                <c:formatCode>0%</c:formatCode>
                <c:ptCount val="3"/>
                <c:pt idx="0">
                  <c:v>0.4</c:v>
                </c:pt>
                <c:pt idx="1">
                  <c:v>0.36</c:v>
                </c:pt>
                <c:pt idx="2">
                  <c:v>0.24</c:v>
                </c:pt>
              </c:numCache>
            </c:numRef>
          </c:val>
        </c:ser>
        <c:dLbls>
          <c:showLegendKey val="0"/>
          <c:showVal val="0"/>
          <c:showCatName val="0"/>
          <c:showSerName val="0"/>
          <c:showPercent val="1"/>
          <c:showBubbleSize val="0"/>
          <c:showLeaderLines val="1"/>
        </c:dLbls>
        <c:firstSliceAng val="0"/>
      </c:pieChart>
      <c:spPr>
        <a:noFill/>
        <a:ln>
          <a:noFill/>
        </a:ln>
        <a:effectLst/>
      </c:spPr>
    </c:plotArea>
    <c:legend>
      <c:legendPos val="b"/>
      <c:legendEntry>
        <c:idx val="0"/>
        <c:txPr>
          <a:bodyPr rot="0" spcFirstLastPara="0" vertOverflow="ellipsis" vert="horz" wrap="square" anchor="ctr" anchorCtr="1"/>
          <a:lstStyle/>
          <a:p>
            <a:pPr>
              <a:defRPr lang="zh-CN" sz="1800" b="0" i="0" u="none" strike="noStrike" kern="1200" baseline="0">
                <a:solidFill>
                  <a:schemeClr val="tx1">
                    <a:lumMod val="65000"/>
                    <a:lumOff val="35000"/>
                  </a:schemeClr>
                </a:solidFill>
                <a:latin typeface="+mn-lt"/>
                <a:ea typeface="+mn-ea"/>
                <a:cs typeface="+mn-cs"/>
              </a:defRPr>
            </a:pPr>
            <a:endParaRPr lang="zh-CN"/>
          </a:p>
        </c:txPr>
      </c:legendEntry>
      <c:legendEntry>
        <c:idx val="1"/>
        <c:txPr>
          <a:bodyPr rot="0" spcFirstLastPara="0" vertOverflow="ellipsis" vert="horz" wrap="square" anchor="ctr" anchorCtr="1"/>
          <a:lstStyle/>
          <a:p>
            <a:pPr>
              <a:defRPr lang="zh-CN" sz="1800" b="0" i="0" u="none" strike="noStrike" kern="1200" baseline="0">
                <a:solidFill>
                  <a:schemeClr val="tx1">
                    <a:lumMod val="65000"/>
                    <a:lumOff val="35000"/>
                  </a:schemeClr>
                </a:solidFill>
                <a:latin typeface="+mn-lt"/>
                <a:ea typeface="+mn-ea"/>
                <a:cs typeface="+mn-cs"/>
              </a:defRPr>
            </a:pPr>
            <a:endParaRPr lang="zh-CN"/>
          </a:p>
        </c:txPr>
      </c:legendEntry>
      <c:legendEntry>
        <c:idx val="2"/>
        <c:txPr>
          <a:bodyPr rot="0" spcFirstLastPara="0" vertOverflow="ellipsis" vert="horz" wrap="square" anchor="ctr" anchorCtr="1"/>
          <a:lstStyle/>
          <a:p>
            <a:pPr>
              <a:defRPr lang="zh-CN" sz="1800" b="0" i="0" u="none" strike="noStrike" kern="1200" baseline="0">
                <a:solidFill>
                  <a:schemeClr val="tx1">
                    <a:lumMod val="65000"/>
                    <a:lumOff val="35000"/>
                  </a:schemeClr>
                </a:solidFill>
                <a:latin typeface="+mn-lt"/>
                <a:ea typeface="+mn-ea"/>
                <a:cs typeface="+mn-cs"/>
              </a:defRPr>
            </a:pPr>
            <a:endParaRPr lang="zh-CN"/>
          </a:p>
        </c:txPr>
      </c:legendEntry>
      <c:layout>
        <c:manualLayout>
          <c:xMode val="edge"/>
          <c:yMode val="edge"/>
          <c:x val="0.18390000000000001"/>
          <c:y val="0.836666666666667"/>
          <c:w val="0.65500000000000003"/>
          <c:h val="0.13946666666666699"/>
        </c:manualLayou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0A6688-B80B-4734-84D2-2C0F1835F443}" type="datetimeFigureOut">
              <a:rPr lang="zh-CN" altLang="en-US" smtClean="0"/>
              <a:t>2021/4/22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650CFD-0666-4CCE-9B34-9029A9BC6109}" type="slidenum">
              <a:rPr lang="zh-CN" altLang="en-US" smtClean="0"/>
              <a:t>‹#›</a:t>
            </a:fld>
            <a:endParaRPr lang="zh-CN" altLang="en-US"/>
          </a:p>
        </p:txBody>
      </p:sp>
    </p:spTree>
    <p:extLst>
      <p:ext uri="{BB962C8B-B14F-4D97-AF65-F5344CB8AC3E}">
        <p14:creationId xmlns:p14="http://schemas.microsoft.com/office/powerpoint/2010/main" val="238201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10</a:t>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100</a:t>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101</a:t>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102</a:t>
            </a:fld>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103</a:t>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104</a:t>
            </a:fld>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105</a:t>
            </a:fld>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106</a:t>
            </a:fld>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107</a:t>
            </a:fld>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108</a:t>
            </a:fld>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109</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11</a:t>
            </a:fld>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110</a:t>
            </a:fld>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111</a:t>
            </a:fld>
            <a:endParaRPr lang="zh-CN"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112</a:t>
            </a:fld>
            <a:endParaRPr lang="zh-CN"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113</a:t>
            </a:fld>
            <a:endParaRPr lang="zh-CN"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114</a:t>
            </a:fld>
            <a:endParaRPr lang="zh-CN"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115</a:t>
            </a:fld>
            <a:endParaRPr lang="zh-CN"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116</a:t>
            </a:fld>
            <a:endParaRPr lang="zh-CN"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117</a:t>
            </a:fld>
            <a:endParaRPr lang="zh-CN"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118</a:t>
            </a:fld>
            <a:endParaRPr lang="zh-CN"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119</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12</a:t>
            </a:fld>
            <a:endParaRPr lang="zh-CN"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120</a:t>
            </a:fld>
            <a:endParaRPr lang="zh-CN"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121</a:t>
            </a:fld>
            <a:endParaRPr lang="zh-CN"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122</a:t>
            </a:fld>
            <a:endParaRPr lang="zh-CN"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123</a:t>
            </a:fld>
            <a:endParaRPr lang="zh-CN"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124</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solidFill>
                  <a:prstClr val="black"/>
                </a:solidFill>
              </a:rPr>
              <a:t>14</a:t>
            </a:fld>
            <a:endParaRPr lang="zh-CN" altLang="en-US">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solidFill>
                  <a:prstClr val="black"/>
                </a:solidFill>
              </a:rPr>
              <a:t>15</a:t>
            </a:fld>
            <a:endParaRPr lang="zh-CN" altLang="en-US">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solidFill>
                  <a:prstClr val="black"/>
                </a:solidFill>
              </a:rPr>
              <a:t>16</a:t>
            </a:fld>
            <a:endParaRPr lang="zh-CN" altLang="en-US">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solidFill>
                  <a:prstClr val="black"/>
                </a:solidFill>
              </a:rPr>
              <a:t>22</a:t>
            </a:fld>
            <a:endParaRPr lang="zh-CN" altLang="en-US">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solidFill>
                  <a:prstClr val="black"/>
                </a:solidFill>
              </a:rPr>
              <a:t>23</a:t>
            </a:fld>
            <a:endParaRPr lang="zh-CN" altLang="en-US">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solidFill>
                  <a:prstClr val="black"/>
                </a:solidFill>
              </a:rPr>
              <a:t>24</a:t>
            </a:fld>
            <a:endParaRPr lang="zh-CN" altLang="en-US">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solidFill>
                  <a:prstClr val="black"/>
                </a:solidFill>
              </a:rPr>
              <a:t>25</a:t>
            </a:fld>
            <a:endParaRPr lang="zh-CN" altLang="en-US">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solidFill>
                  <a:prstClr val="black"/>
                </a:solidFill>
              </a:rPr>
              <a:t>4</a:t>
            </a:fld>
            <a:endParaRPr lang="zh-CN" altLang="en-US">
              <a:solidFill>
                <a:prstClr val="black"/>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46</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47</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48</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49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solidFill>
                  <a:prstClr val="black"/>
                </a:solidFill>
              </a:rPr>
              <a:t>5</a:t>
            </a:fld>
            <a:endParaRPr lang="zh-CN" altLang="en-US">
              <a:solidFill>
                <a:prstClr val="black"/>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50</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51</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52</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53</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54</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55</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56</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57</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58</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59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60</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61</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62</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solidFill>
                  <a:prstClr val="black"/>
                </a:solidFill>
              </a:rPr>
              <a:t>63</a:t>
            </a:fld>
            <a:endParaRPr lang="zh-CN" altLang="en-US">
              <a:solidFill>
                <a:prstClr val="black"/>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64</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65</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66</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67</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68</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69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7</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70</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71</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72</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73</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74</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75</a:t>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76</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77</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solidFill>
                  <a:prstClr val="black"/>
                </a:solidFill>
              </a:rPr>
              <a:t>78</a:t>
            </a:fld>
            <a:endParaRPr lang="zh-CN" altLang="en-US">
              <a:solidFill>
                <a:prstClr val="black"/>
              </a:solidFil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79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solidFill>
                  <a:prstClr val="black"/>
                </a:solidFill>
              </a:rPr>
              <a:t>8</a:t>
            </a:fld>
            <a:endParaRPr lang="zh-CN" altLang="en-US">
              <a:solidFill>
                <a:prstClr val="black"/>
              </a:solidFil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80</a:t>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81</a:t>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a:t>许多人习惯用复制整个项目目录的方式来保存不同的版本，或许还会改名加上备份时间以示区别。这么做唯一的好处就是简单。不过坏处也不少：有时候会混淆所在的工作目录，一旦弄错文件丢了数据就没法撤销恢复。</a:t>
            </a:r>
          </a:p>
          <a:p>
            <a:r>
              <a:rPr lang="zh-CN" altLang="en-US" sz="1600"/>
              <a:t>为了解决这个问题，人们很久以前就开发了许多种本地版本控制系统，大多都是采用某种简单的数据库来记录文件的历次更新差异。</a:t>
            </a:r>
          </a:p>
        </p:txBody>
      </p:sp>
      <p:sp>
        <p:nvSpPr>
          <p:cNvPr id="4" name="灯片编号占位符 3"/>
          <p:cNvSpPr>
            <a:spLocks noGrp="1"/>
          </p:cNvSpPr>
          <p:nvPr>
            <p:ph type="sldNum" sz="quarter" idx="10"/>
          </p:nvPr>
        </p:nvSpPr>
        <p:spPr/>
        <p:txBody>
          <a:bodyPr/>
          <a:lstStyle/>
          <a:p>
            <a:fld id="{DB650CFD-0666-4CCE-9B34-9029A9BC6109}" type="slidenum">
              <a:rPr lang="zh-CN" altLang="en-US" smtClean="0"/>
              <a:t>82</a:t>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a:t>这种做法带来了许多好处，特别是相较于老式的本地版本来说。现在，每个人都可以在一定程度上看到项目中的其他人正在做些什么。而管理员也可以轻松掌控每个开发者的权限，并且管理起来也轻松容易的多。</a:t>
            </a:r>
          </a:p>
        </p:txBody>
      </p:sp>
      <p:sp>
        <p:nvSpPr>
          <p:cNvPr id="4" name="灯片编号占位符 3"/>
          <p:cNvSpPr>
            <a:spLocks noGrp="1"/>
          </p:cNvSpPr>
          <p:nvPr>
            <p:ph type="sldNum" sz="quarter" idx="10"/>
          </p:nvPr>
        </p:nvSpPr>
        <p:spPr/>
        <p:txBody>
          <a:bodyPr/>
          <a:lstStyle/>
          <a:p>
            <a:fld id="{DB650CFD-0666-4CCE-9B34-9029A9BC6109}" type="slidenum">
              <a:rPr lang="zh-CN" altLang="en-US" smtClean="0"/>
              <a:t>83</a:t>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600"/>
          </a:p>
        </p:txBody>
      </p:sp>
      <p:sp>
        <p:nvSpPr>
          <p:cNvPr id="4" name="灯片编号占位符 3"/>
          <p:cNvSpPr>
            <a:spLocks noGrp="1"/>
          </p:cNvSpPr>
          <p:nvPr>
            <p:ph type="sldNum" sz="quarter" idx="10"/>
          </p:nvPr>
        </p:nvSpPr>
        <p:spPr/>
        <p:txBody>
          <a:bodyPr/>
          <a:lstStyle/>
          <a:p>
            <a:fld id="{DB650CFD-0666-4CCE-9B34-9029A9BC6109}" type="slidenum">
              <a:rPr lang="zh-CN" altLang="en-US" smtClean="0"/>
              <a:t>84</a:t>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a:t>程序员是比较典型的需要团队协作的职业，大多数情况下，都是需要多个程序员同时开发同一个项目的，就好像多个程序员要同时修改一份word文档一样。所以，Git是很多程序员的必备工具。</a:t>
            </a:r>
          </a:p>
        </p:txBody>
      </p:sp>
      <p:sp>
        <p:nvSpPr>
          <p:cNvPr id="4" name="灯片编号占位符 3"/>
          <p:cNvSpPr>
            <a:spLocks noGrp="1"/>
          </p:cNvSpPr>
          <p:nvPr>
            <p:ph type="sldNum" sz="quarter" idx="10"/>
          </p:nvPr>
        </p:nvSpPr>
        <p:spPr/>
        <p:txBody>
          <a:bodyPr/>
          <a:lstStyle/>
          <a:p>
            <a:fld id="{DB650CFD-0666-4CCE-9B34-9029A9BC6109}" type="slidenum">
              <a:rPr lang="zh-CN" altLang="en-US" smtClean="0"/>
              <a:t>85</a:t>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600"/>
          </a:p>
        </p:txBody>
      </p:sp>
      <p:sp>
        <p:nvSpPr>
          <p:cNvPr id="4" name="灯片编号占位符 3"/>
          <p:cNvSpPr>
            <a:spLocks noGrp="1"/>
          </p:cNvSpPr>
          <p:nvPr>
            <p:ph type="sldNum" sz="quarter" idx="10"/>
          </p:nvPr>
        </p:nvSpPr>
        <p:spPr/>
        <p:txBody>
          <a:bodyPr/>
          <a:lstStyle/>
          <a:p>
            <a:fld id="{DB650CFD-0666-4CCE-9B34-9029A9BC6109}" type="slidenum">
              <a:rPr lang="zh-CN" altLang="en-US" smtClean="0"/>
              <a:t>86</a:t>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600"/>
          </a:p>
        </p:txBody>
      </p:sp>
      <p:sp>
        <p:nvSpPr>
          <p:cNvPr id="4" name="灯片编号占位符 3"/>
          <p:cNvSpPr>
            <a:spLocks noGrp="1"/>
          </p:cNvSpPr>
          <p:nvPr>
            <p:ph type="sldNum" sz="quarter" idx="10"/>
          </p:nvPr>
        </p:nvSpPr>
        <p:spPr/>
        <p:txBody>
          <a:bodyPr/>
          <a:lstStyle/>
          <a:p>
            <a:fld id="{DB650CFD-0666-4CCE-9B34-9029A9BC6109}" type="slidenum">
              <a:rPr lang="zh-CN" altLang="en-US" smtClean="0"/>
              <a:t>87</a:t>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600"/>
          </a:p>
        </p:txBody>
      </p:sp>
      <p:sp>
        <p:nvSpPr>
          <p:cNvPr id="4" name="灯片编号占位符 3"/>
          <p:cNvSpPr>
            <a:spLocks noGrp="1"/>
          </p:cNvSpPr>
          <p:nvPr>
            <p:ph type="sldNum" sz="quarter" idx="10"/>
          </p:nvPr>
        </p:nvSpPr>
        <p:spPr/>
        <p:txBody>
          <a:bodyPr/>
          <a:lstStyle/>
          <a:p>
            <a:fld id="{DB650CFD-0666-4CCE-9B34-9029A9BC6109}" type="slidenum">
              <a:rPr lang="zh-CN" altLang="en-US" smtClean="0"/>
              <a:t>88</a:t>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600"/>
          </a:p>
        </p:txBody>
      </p:sp>
      <p:sp>
        <p:nvSpPr>
          <p:cNvPr id="4" name="灯片编号占位符 3"/>
          <p:cNvSpPr>
            <a:spLocks noGrp="1"/>
          </p:cNvSpPr>
          <p:nvPr>
            <p:ph type="sldNum" sz="quarter" idx="10"/>
          </p:nvPr>
        </p:nvSpPr>
        <p:spPr/>
        <p:txBody>
          <a:bodyPr/>
          <a:lstStyle/>
          <a:p>
            <a:fld id="{DB650CFD-0666-4CCE-9B34-9029A9BC6109}" type="slidenum">
              <a:rPr lang="zh-CN" altLang="en-US" smtClean="0"/>
              <a:t>89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9</a:t>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600"/>
          </a:p>
        </p:txBody>
      </p:sp>
      <p:sp>
        <p:nvSpPr>
          <p:cNvPr id="4" name="灯片编号占位符 3"/>
          <p:cNvSpPr>
            <a:spLocks noGrp="1"/>
          </p:cNvSpPr>
          <p:nvPr>
            <p:ph type="sldNum" sz="quarter" idx="10"/>
          </p:nvPr>
        </p:nvSpPr>
        <p:spPr/>
        <p:txBody>
          <a:bodyPr/>
          <a:lstStyle/>
          <a:p>
            <a:fld id="{DB650CFD-0666-4CCE-9B34-9029A9BC6109}" type="slidenum">
              <a:rPr lang="zh-CN" altLang="en-US" smtClean="0"/>
              <a:t>90</a:t>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600"/>
          </a:p>
        </p:txBody>
      </p:sp>
      <p:sp>
        <p:nvSpPr>
          <p:cNvPr id="4" name="灯片编号占位符 3"/>
          <p:cNvSpPr>
            <a:spLocks noGrp="1"/>
          </p:cNvSpPr>
          <p:nvPr>
            <p:ph type="sldNum" sz="quarter" idx="10"/>
          </p:nvPr>
        </p:nvSpPr>
        <p:spPr/>
        <p:txBody>
          <a:bodyPr/>
          <a:lstStyle/>
          <a:p>
            <a:fld id="{DB650CFD-0666-4CCE-9B34-9029A9BC6109}" type="slidenum">
              <a:rPr lang="zh-CN" altLang="en-US" smtClean="0"/>
              <a:t>91</a:t>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92</a:t>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600"/>
          </a:p>
        </p:txBody>
      </p:sp>
      <p:sp>
        <p:nvSpPr>
          <p:cNvPr id="4" name="灯片编号占位符 3"/>
          <p:cNvSpPr>
            <a:spLocks noGrp="1"/>
          </p:cNvSpPr>
          <p:nvPr>
            <p:ph type="sldNum" sz="quarter" idx="10"/>
          </p:nvPr>
        </p:nvSpPr>
        <p:spPr/>
        <p:txBody>
          <a:bodyPr/>
          <a:lstStyle/>
          <a:p>
            <a:fld id="{DB650CFD-0666-4CCE-9B34-9029A9BC6109}" type="slidenum">
              <a:rPr lang="zh-CN" altLang="en-US" smtClean="0"/>
              <a:t>93</a:t>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600"/>
          </a:p>
        </p:txBody>
      </p:sp>
      <p:sp>
        <p:nvSpPr>
          <p:cNvPr id="4" name="灯片编号占位符 3"/>
          <p:cNvSpPr>
            <a:spLocks noGrp="1"/>
          </p:cNvSpPr>
          <p:nvPr>
            <p:ph type="sldNum" sz="quarter" idx="10"/>
          </p:nvPr>
        </p:nvSpPr>
        <p:spPr/>
        <p:txBody>
          <a:bodyPr/>
          <a:lstStyle/>
          <a:p>
            <a:fld id="{DB650CFD-0666-4CCE-9B34-9029A9BC6109}" type="slidenum">
              <a:rPr lang="zh-CN" altLang="en-US" smtClean="0"/>
              <a:t>94</a:t>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solidFill>
                  <a:prstClr val="black"/>
                </a:solidFill>
              </a:rPr>
              <a:t>95</a:t>
            </a:fld>
            <a:endParaRPr lang="zh-CN" altLang="en-US">
              <a:solidFill>
                <a:prstClr val="black"/>
              </a:solidFil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96</a:t>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97</a:t>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98</a:t>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t>99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4" name="矩形 3"/>
          <p:cNvSpPr/>
          <p:nvPr userDrawn="1"/>
        </p:nvSpPr>
        <p:spPr>
          <a:xfrm>
            <a:off x="8134110" y="6469225"/>
            <a:ext cx="966254" cy="230832"/>
          </a:xfrm>
          <a:prstGeom prst="rect">
            <a:avLst/>
          </a:prstGeom>
        </p:spPr>
        <p:txBody>
          <a:bodyPr wrap="square">
            <a:spAutoFit/>
          </a:bodyPr>
          <a:lstStyle/>
          <a:p>
            <a:pPr defTabSz="914400"/>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p>
          <a:p>
            <a:pPr defTabSz="914400"/>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a:t>
            </a:r>
            <a:r>
              <a:rPr lang="en-US" altLang="zh-CN" sz="100" dirty="0">
                <a:solidFill>
                  <a:prstClr val="white"/>
                </a:solidFill>
                <a:latin typeface="Calibri" panose="020F0502020204030204"/>
                <a:ea typeface="宋体" panose="02010600030101010101" pitchFamily="2" charset="-122"/>
              </a:rPr>
              <a:t>www.1ppt.com/sucai/</a:t>
            </a:r>
          </a:p>
          <a:p>
            <a:pPr defTabSz="914400"/>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a:t>
            </a:r>
            <a:r>
              <a:rPr lang="en-US" altLang="zh-CN" sz="100" dirty="0">
                <a:solidFill>
                  <a:prstClr val="white"/>
                </a:solidFill>
                <a:latin typeface="Calibri" panose="020F0502020204030204"/>
                <a:ea typeface="宋体" panose="02010600030101010101" pitchFamily="2" charset="-122"/>
              </a:rPr>
              <a:t>www.1ppt.com/tubiao/      </a:t>
            </a:r>
          </a:p>
          <a:p>
            <a:pPr defTabSz="914400"/>
            <a:r>
              <a:rPr lang="zh-CN" altLang="en-US" sz="100" dirty="0">
                <a:solidFill>
                  <a:prstClr val="white"/>
                </a:solidFill>
                <a:latin typeface="Calibri" panose="020F0502020204030204"/>
                <a:ea typeface="宋体" panose="02010600030101010101" pitchFamily="2" charset="-122"/>
              </a:rPr>
              <a:t>精美</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p>
          <a:p>
            <a:pPr defTabSz="914400"/>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课件：</a:t>
            </a:r>
            <a:r>
              <a:rPr lang="en-US" altLang="zh-CN" sz="100" dirty="0">
                <a:solidFill>
                  <a:prstClr val="white"/>
                </a:solidFill>
                <a:latin typeface="Calibri" panose="020F0502020204030204"/>
                <a:ea typeface="宋体" panose="02010600030101010101" pitchFamily="2" charset="-122"/>
              </a:rPr>
              <a:t>www.1ppt.com/kejian/             </a:t>
            </a:r>
            <a:r>
              <a:rPr lang="zh-CN" altLang="en-US" sz="100" dirty="0">
                <a:solidFill>
                  <a:prstClr val="white"/>
                </a:solidFill>
                <a:latin typeface="Calibri" panose="020F0502020204030204"/>
                <a:ea typeface="宋体" panose="02010600030101010101" pitchFamily="2" charset="-122"/>
              </a:rPr>
              <a:t>字体下载：</a:t>
            </a:r>
            <a:r>
              <a:rPr lang="en-US" altLang="zh-CN" sz="100" dirty="0">
                <a:solidFill>
                  <a:prstClr val="white"/>
                </a:solidFill>
                <a:latin typeface="Calibri" panose="020F0502020204030204"/>
                <a:ea typeface="宋体" panose="02010600030101010101" pitchFamily="2" charset="-122"/>
              </a:rPr>
              <a:t>www.1ppt.com/ziti/</a:t>
            </a:r>
          </a:p>
          <a:p>
            <a:pPr defTabSz="914400"/>
            <a:r>
              <a:rPr lang="zh-CN" altLang="en-US" sz="100" dirty="0">
                <a:solidFill>
                  <a:prstClr val="white"/>
                </a:solidFill>
                <a:latin typeface="Calibri" panose="020F0502020204030204"/>
                <a:ea typeface="宋体" panose="02010600030101010101" pitchFamily="2" charset="-122"/>
              </a:rPr>
              <a:t>工作总结</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www.1ppt.com/xiazai/zongjie/ </a:t>
            </a:r>
            <a:r>
              <a:rPr lang="zh-CN" altLang="en-US" sz="100" dirty="0">
                <a:solidFill>
                  <a:prstClr val="white"/>
                </a:solidFill>
                <a:latin typeface="Calibri" panose="020F0502020204030204"/>
                <a:ea typeface="宋体" panose="02010600030101010101" pitchFamily="2" charset="-122"/>
              </a:rPr>
              <a:t>工作计划：</a:t>
            </a:r>
            <a:r>
              <a:rPr lang="en-US" altLang="zh-CN" sz="100" dirty="0">
                <a:solidFill>
                  <a:prstClr val="white"/>
                </a:solidFill>
                <a:latin typeface="Calibri" panose="020F0502020204030204"/>
                <a:ea typeface="宋体" panose="02010600030101010101" pitchFamily="2" charset="-122"/>
              </a:rPr>
              <a:t>www.1ppt.com/xiazai/jihua/</a:t>
            </a:r>
          </a:p>
          <a:p>
            <a:pPr defTabSz="914400"/>
            <a:r>
              <a:rPr lang="zh-CN" altLang="en-US" sz="100" dirty="0">
                <a:solidFill>
                  <a:prstClr val="white"/>
                </a:solidFill>
                <a:latin typeface="Calibri" panose="020F0502020204030204"/>
                <a:ea typeface="宋体" panose="02010600030101010101" pitchFamily="2" charset="-122"/>
              </a:rPr>
              <a:t>商务</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www.1ppt.com/moban/shangwu/  </a:t>
            </a:r>
            <a:r>
              <a:rPr lang="zh-CN" altLang="en-US" sz="100" dirty="0">
                <a:solidFill>
                  <a:prstClr val="white"/>
                </a:solidFill>
                <a:latin typeface="Calibri" panose="020F0502020204030204"/>
                <a:ea typeface="宋体" panose="02010600030101010101" pitchFamily="2" charset="-122"/>
              </a:rPr>
              <a:t>个人简历</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www.1ppt.com/xiazai/jianli/  </a:t>
            </a:r>
          </a:p>
          <a:p>
            <a:pPr defTabSz="914400"/>
            <a:r>
              <a:rPr lang="zh-CN" altLang="en-US" sz="100" dirty="0">
                <a:solidFill>
                  <a:prstClr val="white"/>
                </a:solidFill>
                <a:latin typeface="Calibri" panose="020F0502020204030204"/>
                <a:ea typeface="宋体" panose="02010600030101010101" pitchFamily="2" charset="-122"/>
              </a:rPr>
              <a:t>毕业答辩</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www.1ppt.com/xiazai/dabian/  </a:t>
            </a:r>
            <a:r>
              <a:rPr lang="zh-CN" altLang="en-US" sz="100" dirty="0">
                <a:solidFill>
                  <a:prstClr val="white"/>
                </a:solidFill>
                <a:latin typeface="Calibri" panose="020F0502020204030204"/>
                <a:ea typeface="宋体" panose="02010600030101010101" pitchFamily="2" charset="-122"/>
              </a:rPr>
              <a:t>工作汇报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www.1ppt.com/xiazai/huibao/    </a:t>
            </a:r>
          </a:p>
          <a:p>
            <a:pPr defTabSz="914400"/>
            <a:r>
              <a:rPr lang="en-US" altLang="zh-CN" sz="100" dirty="0">
                <a:solidFill>
                  <a:prstClr val="white"/>
                </a:solidFill>
                <a:latin typeface="Calibri" panose="020F0502020204030204"/>
                <a:ea typeface="宋体" panose="02010600030101010101" pitchFamily="2" charset="-122"/>
              </a:rPr>
              <a:t> </a:t>
            </a: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0.xml"/><Relationship Id="rId1" Type="http://schemas.openxmlformats.org/officeDocument/2006/relationships/slideLayout" Target="../slideLayouts/slideLayout1.xml"/><Relationship Id="rId5" Type="http://schemas.openxmlformats.org/officeDocument/2006/relationships/image" Target="../media/image102.png"/><Relationship Id="rId4" Type="http://schemas.openxmlformats.org/officeDocument/2006/relationships/image" Target="../media/image8.png"/></Relationships>
</file>

<file path=ppt/slides/_rels/slide10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5.png"/><Relationship Id="rId2" Type="http://schemas.openxmlformats.org/officeDocument/2006/relationships/notesSlide" Target="../notesSlides/notesSlide101.xml"/><Relationship Id="rId1" Type="http://schemas.openxmlformats.org/officeDocument/2006/relationships/slideLayout" Target="../slideLayouts/slideLayout1.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8.png"/></Relationships>
</file>

<file path=ppt/slides/_rels/slide1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2.xml"/><Relationship Id="rId1" Type="http://schemas.openxmlformats.org/officeDocument/2006/relationships/slideLayout" Target="../slideLayouts/slideLayout1.xml"/><Relationship Id="rId5" Type="http://schemas.openxmlformats.org/officeDocument/2006/relationships/image" Target="../media/image105.png"/><Relationship Id="rId4" Type="http://schemas.openxmlformats.org/officeDocument/2006/relationships/image" Target="../media/image8.png"/></Relationships>
</file>

<file path=ppt/slides/_rels/slide1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3.xml"/><Relationship Id="rId1" Type="http://schemas.openxmlformats.org/officeDocument/2006/relationships/slideLayout" Target="../slideLayouts/slideLayout1.xml"/><Relationship Id="rId5" Type="http://schemas.openxmlformats.org/officeDocument/2006/relationships/image" Target="../media/image105.png"/><Relationship Id="rId4" Type="http://schemas.openxmlformats.org/officeDocument/2006/relationships/image" Target="../media/image8.png"/></Relationships>
</file>

<file path=ppt/slides/_rels/slide10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4.xml"/><Relationship Id="rId1" Type="http://schemas.openxmlformats.org/officeDocument/2006/relationships/slideLayout" Target="../slideLayouts/slideLayout1.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8.png"/></Relationships>
</file>

<file path=ppt/slides/_rels/slide10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5.xml"/><Relationship Id="rId1" Type="http://schemas.openxmlformats.org/officeDocument/2006/relationships/slideLayout" Target="../slideLayouts/slideLayout1.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8.png"/></Relationships>
</file>

<file path=ppt/slides/_rels/slide10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6.xml"/><Relationship Id="rId1" Type="http://schemas.openxmlformats.org/officeDocument/2006/relationships/slideLayout" Target="../slideLayouts/slideLayout1.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8.png"/></Relationships>
</file>

<file path=ppt/slides/_rels/slide10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7.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105.png"/><Relationship Id="rId4" Type="http://schemas.openxmlformats.org/officeDocument/2006/relationships/image" Target="../media/image8.png"/></Relationships>
</file>

<file path=ppt/slides/_rels/slide10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8.xml"/><Relationship Id="rId1" Type="http://schemas.openxmlformats.org/officeDocument/2006/relationships/slideLayout" Target="../slideLayouts/slideLayout1.xml"/><Relationship Id="rId5" Type="http://schemas.openxmlformats.org/officeDocument/2006/relationships/image" Target="../media/image111.png"/><Relationship Id="rId4" Type="http://schemas.openxmlformats.org/officeDocument/2006/relationships/image" Target="../media/image8.png"/></Relationships>
</file>

<file path=ppt/slides/_rels/slide10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4.png"/><Relationship Id="rId2" Type="http://schemas.openxmlformats.org/officeDocument/2006/relationships/notesSlide" Target="../notesSlides/notesSlide109.xml"/><Relationship Id="rId1" Type="http://schemas.openxmlformats.org/officeDocument/2006/relationships/slideLayout" Target="../slideLayouts/slideLayout1.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0.xml"/><Relationship Id="rId1" Type="http://schemas.openxmlformats.org/officeDocument/2006/relationships/slideLayout" Target="../slideLayouts/slideLayout1.xml"/><Relationship Id="rId5" Type="http://schemas.openxmlformats.org/officeDocument/2006/relationships/image" Target="../media/image115.png"/><Relationship Id="rId4" Type="http://schemas.openxmlformats.org/officeDocument/2006/relationships/image" Target="../media/image8.png"/></Relationships>
</file>

<file path=ppt/slides/_rels/slide1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2.xml"/><Relationship Id="rId1" Type="http://schemas.openxmlformats.org/officeDocument/2006/relationships/slideLayout" Target="../slideLayouts/slideLayout1.xml"/><Relationship Id="rId5" Type="http://schemas.openxmlformats.org/officeDocument/2006/relationships/image" Target="../media/image116.png"/><Relationship Id="rId4" Type="http://schemas.openxmlformats.org/officeDocument/2006/relationships/image" Target="../media/image8.png"/></Relationships>
</file>

<file path=ppt/slides/_rels/slide1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3.xml"/><Relationship Id="rId1" Type="http://schemas.openxmlformats.org/officeDocument/2006/relationships/slideLayout" Target="../slideLayouts/slideLayout1.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8.png"/></Relationships>
</file>

<file path=ppt/slides/_rels/slide1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4.xml"/><Relationship Id="rId1" Type="http://schemas.openxmlformats.org/officeDocument/2006/relationships/slideLayout" Target="../slideLayouts/slideLayout1.xml"/><Relationship Id="rId5" Type="http://schemas.openxmlformats.org/officeDocument/2006/relationships/image" Target="../media/image119.png"/><Relationship Id="rId4" Type="http://schemas.openxmlformats.org/officeDocument/2006/relationships/image" Target="../media/image8.png"/></Relationships>
</file>

<file path=ppt/slides/_rels/slide1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5.xml"/><Relationship Id="rId1" Type="http://schemas.openxmlformats.org/officeDocument/2006/relationships/slideLayout" Target="../slideLayouts/slideLayout1.xml"/><Relationship Id="rId5" Type="http://schemas.openxmlformats.org/officeDocument/2006/relationships/image" Target="../media/image120.png"/><Relationship Id="rId4" Type="http://schemas.openxmlformats.org/officeDocument/2006/relationships/image" Target="../media/image8.png"/></Relationships>
</file>

<file path=ppt/slides/_rels/slide1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6.xml"/><Relationship Id="rId1" Type="http://schemas.openxmlformats.org/officeDocument/2006/relationships/slideLayout" Target="../slideLayouts/slideLayout1.xml"/><Relationship Id="rId5" Type="http://schemas.openxmlformats.org/officeDocument/2006/relationships/image" Target="../media/image121.png"/><Relationship Id="rId4" Type="http://schemas.openxmlformats.org/officeDocument/2006/relationships/image" Target="../media/image8.png"/></Relationships>
</file>

<file path=ppt/slides/_rels/slide1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7.xml"/><Relationship Id="rId1" Type="http://schemas.openxmlformats.org/officeDocument/2006/relationships/slideLayout" Target="../slideLayouts/slideLayout1.xml"/><Relationship Id="rId5" Type="http://schemas.openxmlformats.org/officeDocument/2006/relationships/image" Target="../media/image122.png"/><Relationship Id="rId4" Type="http://schemas.openxmlformats.org/officeDocument/2006/relationships/image" Target="../media/image8.png"/></Relationships>
</file>

<file path=ppt/slides/_rels/slide11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25.png"/><Relationship Id="rId2" Type="http://schemas.openxmlformats.org/officeDocument/2006/relationships/notesSlide" Target="../notesSlides/notesSlide118.xml"/><Relationship Id="rId1" Type="http://schemas.openxmlformats.org/officeDocument/2006/relationships/slideLayout" Target="../slideLayouts/slideLayout1.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8.png"/></Relationships>
</file>

<file path=ppt/slides/_rels/slide1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9.xml"/><Relationship Id="rId1" Type="http://schemas.openxmlformats.org/officeDocument/2006/relationships/slideLayout" Target="../slideLayouts/slideLayout1.xml"/><Relationship Id="rId5" Type="http://schemas.openxmlformats.org/officeDocument/2006/relationships/image" Target="../media/image125.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0.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1.xml"/><Relationship Id="rId1" Type="http://schemas.openxmlformats.org/officeDocument/2006/relationships/slideLayout" Target="../slideLayouts/slideLayout1.xml"/><Relationship Id="rId5" Type="http://schemas.openxmlformats.org/officeDocument/2006/relationships/image" Target="../media/image126.png"/><Relationship Id="rId4" Type="http://schemas.openxmlformats.org/officeDocument/2006/relationships/image" Target="../media/image8.png"/></Relationships>
</file>

<file path=ppt/slides/_rels/slide1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2.xml"/><Relationship Id="rId1" Type="http://schemas.openxmlformats.org/officeDocument/2006/relationships/slideLayout" Target="../slideLayouts/slideLayout1.xml"/><Relationship Id="rId5" Type="http://schemas.openxmlformats.org/officeDocument/2006/relationships/image" Target="../media/image126.png"/><Relationship Id="rId4" Type="http://schemas.openxmlformats.org/officeDocument/2006/relationships/image" Target="../media/image8.png"/></Relationships>
</file>

<file path=ppt/slides/_rels/slide1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3.xml"/><Relationship Id="rId1" Type="http://schemas.openxmlformats.org/officeDocument/2006/relationships/slideLayout" Target="../slideLayouts/slideLayout1.xml"/><Relationship Id="rId5" Type="http://schemas.openxmlformats.org/officeDocument/2006/relationships/image" Target="../media/image127.png"/><Relationship Id="rId4" Type="http://schemas.openxmlformats.org/officeDocument/2006/relationships/image" Target="../media/image8.png"/></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6.emf"/><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34.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emf"/><Relationship Id="rId4" Type="http://schemas.openxmlformats.org/officeDocument/2006/relationships/chart" Target="../charts/chart1.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7.png"/><Relationship Id="rId7"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8.png"/></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8.png"/></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8.png"/></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emf"/><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8.png"/></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8.png"/></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8.png"/></Relationships>
</file>

<file path=ppt/slides/_rels/slide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8.png"/></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8.png"/></Relationships>
</file>

<file path=ppt/slides/_rels/slide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8.png"/></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8.png"/></Relationships>
</file>

<file path=ppt/slides/_rels/slide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8.png"/></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8.png"/></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5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6.emf"/></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8.png"/></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8.png"/></Relationships>
</file>

<file path=ppt/slides/_rels/slide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8.png"/></Relationships>
</file>

<file path=ppt/slides/_rels/slide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8.png"/></Relationships>
</file>

<file path=ppt/slides/_rels/slide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8.png"/></Relationships>
</file>

<file path=ppt/slides/_rels/slide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0.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8.png"/></Relationships>
</file>

<file path=ppt/slides/_rels/slide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1.xml"/><Relationship Id="rId1" Type="http://schemas.openxmlformats.org/officeDocument/2006/relationships/slideLayout" Target="../slideLayouts/slideLayout1.xml"/><Relationship Id="rId5" Type="http://schemas.openxmlformats.org/officeDocument/2006/relationships/image" Target="../media/image71.png"/><Relationship Id="rId4" Type="http://schemas.openxmlformats.org/officeDocument/2006/relationships/image" Target="../media/image8.png"/></Relationships>
</file>

<file path=ppt/slides/_rels/slide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8.png"/></Relationships>
</file>

<file path=ppt/slides/_rels/slide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4.xml"/><Relationship Id="rId1" Type="http://schemas.openxmlformats.org/officeDocument/2006/relationships/slideLayout" Target="../slideLayouts/slideLayout1.xml"/><Relationship Id="rId5" Type="http://schemas.openxmlformats.org/officeDocument/2006/relationships/image" Target="../media/image74.png"/><Relationship Id="rId4" Type="http://schemas.openxmlformats.org/officeDocument/2006/relationships/image" Target="../media/image8.png"/></Relationships>
</file>

<file path=ppt/slides/_rels/slide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9.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6.emf"/><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2.xml"/><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8.png"/></Relationships>
</file>

<file path=ppt/slides/_rels/slide8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3.xml"/><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8.png"/></Relationships>
</file>

<file path=ppt/slides/_rels/slide8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4.xml"/><Relationship Id="rId1" Type="http://schemas.openxmlformats.org/officeDocument/2006/relationships/slideLayout" Target="../slideLayouts/slideLayout1.xml"/><Relationship Id="rId5" Type="http://schemas.openxmlformats.org/officeDocument/2006/relationships/image" Target="../media/image78.png"/><Relationship Id="rId4" Type="http://schemas.openxmlformats.org/officeDocument/2006/relationships/image" Target="../media/image8.png"/></Relationships>
</file>

<file path=ppt/slides/_rels/slide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5.xml"/><Relationship Id="rId1" Type="http://schemas.openxmlformats.org/officeDocument/2006/relationships/slideLayout" Target="../slideLayouts/slideLayout1.xml"/><Relationship Id="rId5" Type="http://schemas.openxmlformats.org/officeDocument/2006/relationships/image" Target="../media/image79.png"/><Relationship Id="rId4" Type="http://schemas.openxmlformats.org/officeDocument/2006/relationships/image" Target="../media/image8.png"/></Relationships>
</file>

<file path=ppt/slides/_rels/slide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6.xml"/><Relationship Id="rId1" Type="http://schemas.openxmlformats.org/officeDocument/2006/relationships/slideLayout" Target="../slideLayouts/slideLayout1.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8.png"/></Relationships>
</file>

<file path=ppt/slides/_rels/slide8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png"/><Relationship Id="rId7" Type="http://schemas.openxmlformats.org/officeDocument/2006/relationships/image" Target="../media/image84.png"/><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png"/></Relationships>
</file>

<file path=ppt/slides/_rels/slide8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88.png"/><Relationship Id="rId2" Type="http://schemas.openxmlformats.org/officeDocument/2006/relationships/notesSlide" Target="../notesSlides/notesSlide88.xml"/><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png"/></Relationships>
</file>

<file path=ppt/slides/_rels/slide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9.xml"/><Relationship Id="rId1" Type="http://schemas.openxmlformats.org/officeDocument/2006/relationships/slideLayout" Target="../slideLayouts/slideLayout1.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0.xml"/><Relationship Id="rId1" Type="http://schemas.openxmlformats.org/officeDocument/2006/relationships/slideLayout" Target="../slideLayouts/slideLayout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8.png"/></Relationships>
</file>

<file path=ppt/slides/_rels/slide9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1.xml"/><Relationship Id="rId1" Type="http://schemas.openxmlformats.org/officeDocument/2006/relationships/slideLayout" Target="../slideLayouts/slideLayout1.xml"/><Relationship Id="rId5" Type="http://schemas.openxmlformats.org/officeDocument/2006/relationships/image" Target="../media/image93.png"/><Relationship Id="rId4" Type="http://schemas.openxmlformats.org/officeDocument/2006/relationships/image" Target="../media/image8.png"/></Relationships>
</file>

<file path=ppt/slides/_rels/slide9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3.xml"/><Relationship Id="rId1" Type="http://schemas.openxmlformats.org/officeDocument/2006/relationships/slideLayout" Target="../slideLayouts/slideLayout1.xml"/><Relationship Id="rId5" Type="http://schemas.openxmlformats.org/officeDocument/2006/relationships/image" Target="../media/image94.png"/><Relationship Id="rId4" Type="http://schemas.openxmlformats.org/officeDocument/2006/relationships/image" Target="../media/image8.png"/></Relationships>
</file>

<file path=ppt/slides/_rels/slide9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7.png"/><Relationship Id="rId2" Type="http://schemas.openxmlformats.org/officeDocument/2006/relationships/notesSlide" Target="../notesSlides/notesSlide97.xml"/><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8.png"/></Relationships>
</file>

<file path=ppt/slides/_rels/slide9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0.png"/><Relationship Id="rId2" Type="http://schemas.openxmlformats.org/officeDocument/2006/relationships/notesSlide" Target="../notesSlides/notesSlide98.xml"/><Relationship Id="rId1" Type="http://schemas.openxmlformats.org/officeDocument/2006/relationships/slideLayout" Target="../slideLayouts/slideLayout1.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8.png"/></Relationships>
</file>

<file path=ppt/slides/_rels/slide9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9.xml"/><Relationship Id="rId1" Type="http://schemas.openxmlformats.org/officeDocument/2006/relationships/slideLayout" Target="../slideLayouts/slideLayout1.xml"/><Relationship Id="rId5" Type="http://schemas.openxmlformats.org/officeDocument/2006/relationships/image" Target="../media/image101.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任意多边形 33"/>
          <p:cNvSpPr/>
          <p:nvPr/>
        </p:nvSpPr>
        <p:spPr>
          <a:xfrm>
            <a:off x="0" y="1329395"/>
            <a:ext cx="7747350" cy="5528605"/>
          </a:xfrm>
          <a:custGeom>
            <a:avLst/>
            <a:gdLst>
              <a:gd name="connsiteX0" fmla="*/ 2304401 w 7747350"/>
              <a:gd name="connsiteY0" fmla="*/ 1451 h 5528605"/>
              <a:gd name="connsiteX1" fmla="*/ 7724126 w 7747350"/>
              <a:gd name="connsiteY1" fmla="*/ 3639256 h 5528605"/>
              <a:gd name="connsiteX2" fmla="*/ 6950771 w 7747350"/>
              <a:gd name="connsiteY2" fmla="*/ 5465476 h 5528605"/>
              <a:gd name="connsiteX3" fmla="*/ 6852610 w 7747350"/>
              <a:gd name="connsiteY3" fmla="*/ 5528605 h 5528605"/>
              <a:gd name="connsiteX4" fmla="*/ 1883338 w 7747350"/>
              <a:gd name="connsiteY4" fmla="*/ 5528605 h 5528605"/>
              <a:gd name="connsiteX5" fmla="*/ 1873049 w 7747350"/>
              <a:gd name="connsiteY5" fmla="*/ 5521238 h 5528605"/>
              <a:gd name="connsiteX6" fmla="*/ 46976 w 7747350"/>
              <a:gd name="connsiteY6" fmla="*/ 3239206 h 5528605"/>
              <a:gd name="connsiteX7" fmla="*/ 2304401 w 7747350"/>
              <a:gd name="connsiteY7" fmla="*/ 1451 h 5528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350" h="5528605">
                <a:moveTo>
                  <a:pt x="2304401" y="1451"/>
                </a:moveTo>
                <a:cubicBezTo>
                  <a:pt x="3583926" y="68126"/>
                  <a:pt x="7305026" y="543180"/>
                  <a:pt x="7724126" y="3639256"/>
                </a:cubicBezTo>
                <a:cubicBezTo>
                  <a:pt x="7840807" y="4485393"/>
                  <a:pt x="7507780" y="5063212"/>
                  <a:pt x="6950771" y="5465476"/>
                </a:cubicBezTo>
                <a:lnTo>
                  <a:pt x="6852610" y="5528605"/>
                </a:lnTo>
                <a:lnTo>
                  <a:pt x="1883338" y="5528605"/>
                </a:lnTo>
                <a:lnTo>
                  <a:pt x="1873049" y="5521238"/>
                </a:lnTo>
                <a:cubicBezTo>
                  <a:pt x="955572" y="4817059"/>
                  <a:pt x="221998" y="3833784"/>
                  <a:pt x="46976" y="3239206"/>
                </a:cubicBezTo>
                <a:cubicBezTo>
                  <a:pt x="-264174" y="2182179"/>
                  <a:pt x="1024876" y="-65224"/>
                  <a:pt x="2304401" y="1451"/>
                </a:cubicBezTo>
                <a:close/>
              </a:path>
            </a:pathLst>
          </a:custGeom>
          <a:solidFill>
            <a:srgbClr val="E0D4FF">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图片 4"/>
          <p:cNvPicPr>
            <a:picLocks noChangeAspect="1"/>
          </p:cNvPicPr>
          <p:nvPr/>
        </p:nvPicPr>
        <p:blipFill>
          <a:blip r:embed="rId4"/>
          <a:srcRect/>
          <a:stretch>
            <a:fillRect/>
          </a:stretch>
        </p:blipFill>
        <p:spPr>
          <a:xfrm>
            <a:off x="0" y="958958"/>
            <a:ext cx="6765101" cy="5892185"/>
          </a:xfrm>
          <a:custGeom>
            <a:avLst/>
            <a:gdLst>
              <a:gd name="connsiteX0" fmla="*/ 0 w 7874000"/>
              <a:gd name="connsiteY0" fmla="*/ 0 h 6858000"/>
              <a:gd name="connsiteX1" fmla="*/ 7874000 w 7874000"/>
              <a:gd name="connsiteY1" fmla="*/ 0 h 6858000"/>
              <a:gd name="connsiteX2" fmla="*/ 7874000 w 7874000"/>
              <a:gd name="connsiteY2" fmla="*/ 6858000 h 6858000"/>
              <a:gd name="connsiteX3" fmla="*/ 0 w 7874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874000" h="6858000">
                <a:moveTo>
                  <a:pt x="0" y="0"/>
                </a:moveTo>
                <a:lnTo>
                  <a:pt x="7874000" y="0"/>
                </a:lnTo>
                <a:lnTo>
                  <a:pt x="7874000" y="6858000"/>
                </a:lnTo>
                <a:lnTo>
                  <a:pt x="0" y="6858000"/>
                </a:lnTo>
                <a:close/>
              </a:path>
            </a:pathLst>
          </a:custGeom>
        </p:spPr>
      </p:pic>
      <p:sp>
        <p:nvSpPr>
          <p:cNvPr id="29" name="文本框 28"/>
          <p:cNvSpPr txBox="1"/>
          <p:nvPr/>
        </p:nvSpPr>
        <p:spPr>
          <a:xfrm>
            <a:off x="4370893" y="536560"/>
            <a:ext cx="7513320" cy="860425"/>
          </a:xfrm>
          <a:prstGeom prst="rect">
            <a:avLst/>
          </a:prstGeom>
          <a:noFill/>
        </p:spPr>
        <p:txBody>
          <a:bodyPr wrap="square" rtlCol="0">
            <a:spAutoFit/>
          </a:bodyPr>
          <a:lstStyle/>
          <a:p>
            <a:pPr algn="r"/>
            <a:r>
              <a:rPr lang="zh-CN" sz="5000" b="1" dirty="0" smtClean="0">
                <a:solidFill>
                  <a:srgbClr val="00B0F0"/>
                </a:solidFill>
                <a:cs typeface="+mn-ea"/>
                <a:sym typeface="+mn-lt"/>
              </a:rPr>
              <a:t>开源项目阅读与管理</a:t>
            </a:r>
          </a:p>
        </p:txBody>
      </p:sp>
      <p:grpSp>
        <p:nvGrpSpPr>
          <p:cNvPr id="35" name="组合 34"/>
          <p:cNvGrpSpPr/>
          <p:nvPr/>
        </p:nvGrpSpPr>
        <p:grpSpPr>
          <a:xfrm>
            <a:off x="6270813" y="2199872"/>
            <a:ext cx="5613400" cy="983603"/>
            <a:chOff x="5962650" y="1952222"/>
            <a:chExt cx="5613400" cy="983603"/>
          </a:xfrm>
        </p:grpSpPr>
        <p:sp>
          <p:nvSpPr>
            <p:cNvPr id="30" name="矩形 29"/>
            <p:cNvSpPr/>
            <p:nvPr/>
          </p:nvSpPr>
          <p:spPr>
            <a:xfrm>
              <a:off x="10471150" y="1952222"/>
              <a:ext cx="965200" cy="127000"/>
            </a:xfrm>
            <a:prstGeom prst="rect">
              <a:avLst/>
            </a:prstGeom>
            <a:solidFill>
              <a:srgbClr val="36E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sp>
          <p:nvSpPr>
            <p:cNvPr id="31" name="文本框 30"/>
            <p:cNvSpPr txBox="1"/>
            <p:nvPr/>
          </p:nvSpPr>
          <p:spPr>
            <a:xfrm>
              <a:off x="5962650" y="2382740"/>
              <a:ext cx="5613400" cy="553085"/>
            </a:xfrm>
            <a:prstGeom prst="rect">
              <a:avLst/>
            </a:prstGeom>
            <a:noFill/>
          </p:spPr>
          <p:txBody>
            <a:bodyPr wrap="square" rtlCol="0">
              <a:spAutoFit/>
            </a:bodyPr>
            <a:lstStyle/>
            <a:p>
              <a:pPr algn="r"/>
              <a:r>
                <a:rPr lang="zh-CN" altLang="en-US" sz="3000" dirty="0">
                  <a:cs typeface="+mn-ea"/>
                  <a:sym typeface="+mn-lt"/>
                </a:rPr>
                <a:t>张辰</a:t>
              </a:r>
              <a:r>
                <a:rPr lang="en-US" altLang="zh-CN" sz="3000" dirty="0">
                  <a:cs typeface="+mn-ea"/>
                  <a:sym typeface="+mn-lt"/>
                </a:rPr>
                <a:t>  </a:t>
              </a:r>
            </a:p>
          </p:txBody>
        </p:sp>
      </p:grpSp>
      <p:sp>
        <p:nvSpPr>
          <p:cNvPr id="12" name="PA_库_圆角矩形 12"/>
          <p:cNvSpPr/>
          <p:nvPr>
            <p:custDataLst>
              <p:tags r:id="rId1"/>
            </p:custDataLst>
          </p:nvPr>
        </p:nvSpPr>
        <p:spPr>
          <a:xfrm>
            <a:off x="9312730" y="4433794"/>
            <a:ext cx="2570848" cy="516440"/>
          </a:xfrm>
          <a:prstGeom prst="roundRect">
            <a:avLst>
              <a:gd name="adj" fmla="val 50000"/>
            </a:avLst>
          </a:prstGeom>
          <a:solidFill>
            <a:schemeClr val="tx2">
              <a:lumMod val="40000"/>
              <a:lumOff val="60000"/>
            </a:scheme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cs typeface="+mn-ea"/>
                <a:sym typeface="+mn-lt"/>
              </a:rPr>
              <a:t>462326676</a:t>
            </a:r>
          </a:p>
        </p:txBody>
      </p:sp>
      <p:sp>
        <p:nvSpPr>
          <p:cNvPr id="16" name="矩形 15"/>
          <p:cNvSpPr/>
          <p:nvPr/>
        </p:nvSpPr>
        <p:spPr>
          <a:xfrm>
            <a:off x="10444213" y="3205670"/>
            <a:ext cx="1440000" cy="36000"/>
          </a:xfrm>
          <a:prstGeom prst="rect">
            <a:avLst/>
          </a:prstGeom>
          <a:solidFill>
            <a:srgbClr val="1B54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pic>
        <p:nvPicPr>
          <p:cNvPr id="2" name="图片 1"/>
          <p:cNvPicPr>
            <a:picLocks noChangeAspect="1"/>
          </p:cNvPicPr>
          <p:nvPr/>
        </p:nvPicPr>
        <p:blipFill>
          <a:blip r:embed="rId5"/>
          <a:stretch>
            <a:fillRect/>
          </a:stretch>
        </p:blipFill>
        <p:spPr>
          <a:xfrm>
            <a:off x="8501380" y="4150360"/>
            <a:ext cx="812165" cy="10833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34" grpId="0" animBg="1"/>
      <p:bldP spid="29" grpId="0"/>
      <p:bldP spid="12" grpId="0" bldLvl="0" animBg="1"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6581497" y="530262"/>
            <a:ext cx="5610503" cy="6327738"/>
          </a:xfrm>
          <a:custGeom>
            <a:avLst/>
            <a:gdLst>
              <a:gd name="connsiteX0" fmla="*/ 0 w 7737822"/>
              <a:gd name="connsiteY0" fmla="*/ 2895600 h 5791200"/>
              <a:gd name="connsiteX1" fmla="*/ 3868911 w 7737822"/>
              <a:gd name="connsiteY1" fmla="*/ 0 h 5791200"/>
              <a:gd name="connsiteX2" fmla="*/ 7737822 w 7737822"/>
              <a:gd name="connsiteY2" fmla="*/ 2895600 h 5791200"/>
              <a:gd name="connsiteX3" fmla="*/ 3868911 w 7737822"/>
              <a:gd name="connsiteY3" fmla="*/ 5791200 h 5791200"/>
              <a:gd name="connsiteX4" fmla="*/ 0 w 7737822"/>
              <a:gd name="connsiteY4" fmla="*/ 2895600 h 5791200"/>
              <a:gd name="connsiteX0-1" fmla="*/ 318942 w 4140084"/>
              <a:gd name="connsiteY0-2" fmla="*/ 3448517 h 5802235"/>
              <a:gd name="connsiteX1-3" fmla="*/ 271173 w 4140084"/>
              <a:gd name="connsiteY1-4" fmla="*/ 4277 h 5802235"/>
              <a:gd name="connsiteX2-5" fmla="*/ 4140084 w 4140084"/>
              <a:gd name="connsiteY2-6" fmla="*/ 2899877 h 5802235"/>
              <a:gd name="connsiteX3-7" fmla="*/ 271173 w 4140084"/>
              <a:gd name="connsiteY3-8" fmla="*/ 5795477 h 5802235"/>
              <a:gd name="connsiteX4-9" fmla="*/ 318942 w 4140084"/>
              <a:gd name="connsiteY4-10" fmla="*/ 3448517 h 5802235"/>
              <a:gd name="connsiteX0-11" fmla="*/ 426698 w 4247840"/>
              <a:gd name="connsiteY0-12" fmla="*/ 3752587 h 6103743"/>
              <a:gd name="connsiteX1-13" fmla="*/ 2863049 w 4247840"/>
              <a:gd name="connsiteY1-14" fmla="*/ 3547 h 6103743"/>
              <a:gd name="connsiteX2-15" fmla="*/ 4247840 w 4247840"/>
              <a:gd name="connsiteY2-16" fmla="*/ 3203947 h 6103743"/>
              <a:gd name="connsiteX3-17" fmla="*/ 378929 w 4247840"/>
              <a:gd name="connsiteY3-18" fmla="*/ 6099547 h 6103743"/>
              <a:gd name="connsiteX4-19" fmla="*/ 426698 w 4247840"/>
              <a:gd name="connsiteY4-20" fmla="*/ 3752587 h 6103743"/>
              <a:gd name="connsiteX0-21" fmla="*/ 627615 w 7252917"/>
              <a:gd name="connsiteY0-22" fmla="*/ 3753296 h 6140540"/>
              <a:gd name="connsiteX1-23" fmla="*/ 3063966 w 7252917"/>
              <a:gd name="connsiteY1-24" fmla="*/ 4256 h 6140540"/>
              <a:gd name="connsiteX2-25" fmla="*/ 7252917 w 7252917"/>
              <a:gd name="connsiteY2-26" fmla="*/ 4530536 h 6140540"/>
              <a:gd name="connsiteX3-27" fmla="*/ 579846 w 7252917"/>
              <a:gd name="connsiteY3-28" fmla="*/ 6100256 h 6140540"/>
              <a:gd name="connsiteX4-29" fmla="*/ 627615 w 7252917"/>
              <a:gd name="connsiteY4-30" fmla="*/ 3753296 h 6140540"/>
              <a:gd name="connsiteX0-31" fmla="*/ 34905 w 6660207"/>
              <a:gd name="connsiteY0-32" fmla="*/ 3753300 h 6154429"/>
              <a:gd name="connsiteX1-33" fmla="*/ 2471256 w 6660207"/>
              <a:gd name="connsiteY1-34" fmla="*/ 4260 h 6154429"/>
              <a:gd name="connsiteX2-35" fmla="*/ 6660207 w 6660207"/>
              <a:gd name="connsiteY2-36" fmla="*/ 4530540 h 6154429"/>
              <a:gd name="connsiteX3-37" fmla="*/ 1434936 w 6660207"/>
              <a:gd name="connsiteY3-38" fmla="*/ 6115500 h 6154429"/>
              <a:gd name="connsiteX4-39" fmla="*/ 34905 w 6660207"/>
              <a:gd name="connsiteY4-40" fmla="*/ 3753300 h 6154429"/>
              <a:gd name="connsiteX0-41" fmla="*/ 1635 w 6626937"/>
              <a:gd name="connsiteY0-42" fmla="*/ 3755306 h 6156435"/>
              <a:gd name="connsiteX1-43" fmla="*/ 2437986 w 6626937"/>
              <a:gd name="connsiteY1-44" fmla="*/ 6266 h 6156435"/>
              <a:gd name="connsiteX2-45" fmla="*/ 6626937 w 6626937"/>
              <a:gd name="connsiteY2-46" fmla="*/ 4532546 h 6156435"/>
              <a:gd name="connsiteX3-47" fmla="*/ 1401666 w 6626937"/>
              <a:gd name="connsiteY3-48" fmla="*/ 6117506 h 6156435"/>
              <a:gd name="connsiteX4-49" fmla="*/ 1635 w 6626937"/>
              <a:gd name="connsiteY4-50" fmla="*/ 3755306 h 6156435"/>
              <a:gd name="connsiteX0-51" fmla="*/ 1635 w 6626937"/>
              <a:gd name="connsiteY0-52" fmla="*/ 3755306 h 6335951"/>
              <a:gd name="connsiteX1-53" fmla="*/ 2437986 w 6626937"/>
              <a:gd name="connsiteY1-54" fmla="*/ 6266 h 6335951"/>
              <a:gd name="connsiteX2-55" fmla="*/ 6626937 w 6626937"/>
              <a:gd name="connsiteY2-56" fmla="*/ 4532546 h 6335951"/>
              <a:gd name="connsiteX3-57" fmla="*/ 1401666 w 6626937"/>
              <a:gd name="connsiteY3-58" fmla="*/ 6117506 h 6335951"/>
              <a:gd name="connsiteX4-59" fmla="*/ 1635 w 6626937"/>
              <a:gd name="connsiteY4-60" fmla="*/ 3755306 h 6335951"/>
              <a:gd name="connsiteX0-61" fmla="*/ 1635 w 6626937"/>
              <a:gd name="connsiteY0-62" fmla="*/ 3755306 h 6290881"/>
              <a:gd name="connsiteX1-63" fmla="*/ 2437986 w 6626937"/>
              <a:gd name="connsiteY1-64" fmla="*/ 6266 h 6290881"/>
              <a:gd name="connsiteX2-65" fmla="*/ 6626937 w 6626937"/>
              <a:gd name="connsiteY2-66" fmla="*/ 4532546 h 6290881"/>
              <a:gd name="connsiteX3-67" fmla="*/ 1401666 w 6626937"/>
              <a:gd name="connsiteY3-68" fmla="*/ 6117506 h 6290881"/>
              <a:gd name="connsiteX4-69" fmla="*/ 1635 w 6626937"/>
              <a:gd name="connsiteY4-70" fmla="*/ 3755306 h 6290881"/>
              <a:gd name="connsiteX0-71" fmla="*/ 39066 w 6664368"/>
              <a:gd name="connsiteY0-72" fmla="*/ 3753323 h 6367291"/>
              <a:gd name="connsiteX1-73" fmla="*/ 2475417 w 6664368"/>
              <a:gd name="connsiteY1-74" fmla="*/ 4283 h 6367291"/>
              <a:gd name="connsiteX2-75" fmla="*/ 6664368 w 6664368"/>
              <a:gd name="connsiteY2-76" fmla="*/ 4530563 h 6367291"/>
              <a:gd name="connsiteX3-77" fmla="*/ 1347657 w 6664368"/>
              <a:gd name="connsiteY3-78" fmla="*/ 6206963 h 6367291"/>
              <a:gd name="connsiteX4-79" fmla="*/ 39066 w 6664368"/>
              <a:gd name="connsiteY4-80" fmla="*/ 3753323 h 6367291"/>
              <a:gd name="connsiteX0-81" fmla="*/ 39066 w 6664368"/>
              <a:gd name="connsiteY0-82" fmla="*/ 3749055 h 6363023"/>
              <a:gd name="connsiteX1-83" fmla="*/ 2475417 w 6664368"/>
              <a:gd name="connsiteY1-84" fmla="*/ 15 h 6363023"/>
              <a:gd name="connsiteX2-85" fmla="*/ 6664368 w 6664368"/>
              <a:gd name="connsiteY2-86" fmla="*/ 4526295 h 6363023"/>
              <a:gd name="connsiteX3-87" fmla="*/ 1347657 w 6664368"/>
              <a:gd name="connsiteY3-88" fmla="*/ 6202695 h 6363023"/>
              <a:gd name="connsiteX4-89" fmla="*/ 39066 w 6664368"/>
              <a:gd name="connsiteY4-90" fmla="*/ 3749055 h 6363023"/>
              <a:gd name="connsiteX0-91" fmla="*/ 37114 w 5778496"/>
              <a:gd name="connsiteY0-92" fmla="*/ 3751849 h 6222865"/>
              <a:gd name="connsiteX1-93" fmla="*/ 2473465 w 5778496"/>
              <a:gd name="connsiteY1-94" fmla="*/ 2809 h 6222865"/>
              <a:gd name="connsiteX2-95" fmla="*/ 5778496 w 5778496"/>
              <a:gd name="connsiteY2-96" fmla="*/ 4376689 h 6222865"/>
              <a:gd name="connsiteX3-97" fmla="*/ 1345705 w 5778496"/>
              <a:gd name="connsiteY3-98" fmla="*/ 6205489 h 6222865"/>
              <a:gd name="connsiteX4-99" fmla="*/ 37114 w 5778496"/>
              <a:gd name="connsiteY4-100" fmla="*/ 3751849 h 6222865"/>
              <a:gd name="connsiteX0-101" fmla="*/ 37114 w 5968075"/>
              <a:gd name="connsiteY0-102" fmla="*/ 3842564 h 6302707"/>
              <a:gd name="connsiteX1-103" fmla="*/ 2473465 w 5968075"/>
              <a:gd name="connsiteY1-104" fmla="*/ 93524 h 6302707"/>
              <a:gd name="connsiteX2-105" fmla="*/ 5091036 w 5968075"/>
              <a:gd name="connsiteY2-106" fmla="*/ 1413967 h 6302707"/>
              <a:gd name="connsiteX3-107" fmla="*/ 5778496 w 5968075"/>
              <a:gd name="connsiteY3-108" fmla="*/ 4467404 h 6302707"/>
              <a:gd name="connsiteX4-109" fmla="*/ 1345705 w 5968075"/>
              <a:gd name="connsiteY4-110" fmla="*/ 6296204 h 6302707"/>
              <a:gd name="connsiteX5" fmla="*/ 37114 w 5968075"/>
              <a:gd name="connsiteY5" fmla="*/ 3842564 h 6302707"/>
              <a:gd name="connsiteX0-111" fmla="*/ 33782 w 5610503"/>
              <a:gd name="connsiteY0-112" fmla="*/ 3842564 h 6327738"/>
              <a:gd name="connsiteX1-113" fmla="*/ 2470133 w 5610503"/>
              <a:gd name="connsiteY1-114" fmla="*/ 93524 h 6327738"/>
              <a:gd name="connsiteX2-115" fmla="*/ 5087704 w 5610503"/>
              <a:gd name="connsiteY2-116" fmla="*/ 1413967 h 6327738"/>
              <a:gd name="connsiteX3-117" fmla="*/ 5302724 w 5610503"/>
              <a:gd name="connsiteY3-118" fmla="*/ 5000804 h 6327738"/>
              <a:gd name="connsiteX4-119" fmla="*/ 1342373 w 5610503"/>
              <a:gd name="connsiteY4-120" fmla="*/ 6296204 h 6327738"/>
              <a:gd name="connsiteX5-121" fmla="*/ 33782 w 5610503"/>
              <a:gd name="connsiteY5-122" fmla="*/ 3842564 h 632773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21" y="connsiteY5-122"/>
              </a:cxn>
            </a:cxnLst>
            <a:rect l="l" t="t" r="r" b="b"/>
            <a:pathLst>
              <a:path w="5610503" h="6327738">
                <a:moveTo>
                  <a:pt x="33782" y="3842564"/>
                </a:moveTo>
                <a:cubicBezTo>
                  <a:pt x="221742" y="2808784"/>
                  <a:pt x="1627813" y="498290"/>
                  <a:pt x="2470133" y="93524"/>
                </a:cubicBezTo>
                <a:cubicBezTo>
                  <a:pt x="3312453" y="-311242"/>
                  <a:pt x="4536866" y="684987"/>
                  <a:pt x="5087704" y="1413967"/>
                </a:cubicBezTo>
                <a:cubicBezTo>
                  <a:pt x="5638542" y="2142947"/>
                  <a:pt x="5822806" y="4237898"/>
                  <a:pt x="5302724" y="5000804"/>
                </a:cubicBezTo>
                <a:cubicBezTo>
                  <a:pt x="4782642" y="5763710"/>
                  <a:pt x="2220530" y="6489244"/>
                  <a:pt x="1342373" y="6296204"/>
                </a:cubicBezTo>
                <a:cubicBezTo>
                  <a:pt x="464216" y="6103164"/>
                  <a:pt x="-154178" y="4876344"/>
                  <a:pt x="33782" y="3842564"/>
                </a:cubicBezTo>
                <a:close/>
              </a:path>
            </a:pathLst>
          </a:custGeom>
          <a:solidFill>
            <a:srgbClr val="91C7F6">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 name="图片 1"/>
          <p:cNvPicPr>
            <a:picLocks noChangeAspect="1"/>
          </p:cNvPicPr>
          <p:nvPr/>
        </p:nvPicPr>
        <p:blipFill>
          <a:blip r:embed="rId3"/>
          <a:stretch>
            <a:fillRect/>
          </a:stretch>
        </p:blipFill>
        <p:spPr>
          <a:xfrm>
            <a:off x="5885623" y="1727938"/>
            <a:ext cx="6029073" cy="4956603"/>
          </a:xfrm>
          <a:prstGeom prst="rect">
            <a:avLst/>
          </a:prstGeom>
        </p:spPr>
      </p:pic>
      <p:sp>
        <p:nvSpPr>
          <p:cNvPr id="9" name="文本框 8"/>
          <p:cNvSpPr txBox="1"/>
          <p:nvPr/>
        </p:nvSpPr>
        <p:spPr>
          <a:xfrm>
            <a:off x="370205" y="692785"/>
            <a:ext cx="6559550" cy="860425"/>
          </a:xfrm>
          <a:prstGeom prst="rect">
            <a:avLst/>
          </a:prstGeom>
          <a:noFill/>
        </p:spPr>
        <p:txBody>
          <a:bodyPr wrap="square" rtlCol="0">
            <a:spAutoFit/>
          </a:bodyPr>
          <a:lstStyle/>
          <a:p>
            <a:r>
              <a:rPr lang="zh-CN" altLang="en-US" sz="5000" spc="300" dirty="0">
                <a:cs typeface="+mn-ea"/>
                <a:sym typeface="+mn-lt"/>
              </a:rPr>
              <a:t>项目阅读方法</a:t>
            </a:r>
          </a:p>
        </p:txBody>
      </p:sp>
      <p:grpSp>
        <p:nvGrpSpPr>
          <p:cNvPr id="16" name="组合 15"/>
          <p:cNvGrpSpPr/>
          <p:nvPr/>
        </p:nvGrpSpPr>
        <p:grpSpPr>
          <a:xfrm>
            <a:off x="370204" y="2700981"/>
            <a:ext cx="5756275" cy="1816603"/>
            <a:chOff x="370204" y="2711141"/>
            <a:chExt cx="5756275" cy="1816603"/>
          </a:xfrm>
        </p:grpSpPr>
        <p:sp>
          <p:nvSpPr>
            <p:cNvPr id="11" name="文本框 10"/>
            <p:cNvSpPr txBox="1"/>
            <p:nvPr/>
          </p:nvSpPr>
          <p:spPr>
            <a:xfrm>
              <a:off x="370204" y="2711141"/>
              <a:ext cx="5756275" cy="1014730"/>
            </a:xfrm>
            <a:prstGeom prst="rect">
              <a:avLst/>
            </a:prstGeom>
            <a:noFill/>
          </p:spPr>
          <p:txBody>
            <a:bodyPr wrap="square" rtlCol="0">
              <a:spAutoFit/>
            </a:bodyPr>
            <a:lstStyle/>
            <a:p>
              <a:pPr algn="just">
                <a:lnSpc>
                  <a:spcPct val="150000"/>
                </a:lnSpc>
              </a:pPr>
              <a:r>
                <a:rPr lang="en-US" altLang="zh-CN" sz="2000" dirty="0">
                  <a:cs typeface="+mn-ea"/>
                  <a:sym typeface="+mn-lt"/>
                </a:rPr>
                <a:t>√    </a:t>
              </a:r>
              <a:r>
                <a:rPr lang="zh-CN" altLang="en-US" sz="2000">
                  <a:sym typeface="+mn-ea"/>
                </a:rPr>
                <a:t>RSD</a:t>
              </a:r>
              <a:r>
                <a:rPr lang="en-US" altLang="zh-CN" sz="2000">
                  <a:sym typeface="+mn-ea"/>
                </a:rPr>
                <a:t>T</a:t>
              </a:r>
              <a:r>
                <a:rPr lang="zh-CN" altLang="en-US" sz="2000">
                  <a:sym typeface="+mn-ea"/>
                </a:rPr>
                <a:t> 阅读方法</a:t>
              </a:r>
              <a:endParaRPr lang="zh-CN" altLang="en-US" sz="2000"/>
            </a:p>
            <a:p>
              <a:pPr algn="just">
                <a:lnSpc>
                  <a:spcPct val="150000"/>
                </a:lnSpc>
              </a:pPr>
              <a:endParaRPr lang="zh-CN" altLang="en-US" sz="2000" dirty="0">
                <a:cs typeface="+mn-ea"/>
                <a:sym typeface="+mn-lt"/>
              </a:endParaRPr>
            </a:p>
          </p:txBody>
        </p:sp>
        <p:cxnSp>
          <p:nvCxnSpPr>
            <p:cNvPr id="13" name="直接连接符 12"/>
            <p:cNvCxnSpPr/>
            <p:nvPr/>
          </p:nvCxnSpPr>
          <p:spPr>
            <a:xfrm>
              <a:off x="528320" y="3401593"/>
              <a:ext cx="49987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370205" y="3605724"/>
              <a:ext cx="5756274" cy="922020"/>
            </a:xfrm>
            <a:prstGeom prst="rect">
              <a:avLst/>
            </a:prstGeom>
            <a:noFill/>
          </p:spPr>
          <p:txBody>
            <a:bodyPr wrap="square" rtlCol="0">
              <a:spAutoFit/>
            </a:bodyPr>
            <a:lstStyle/>
            <a:p>
              <a:pPr>
                <a:lnSpc>
                  <a:spcPct val="150000"/>
                </a:lnSpc>
              </a:pPr>
              <a:r>
                <a:rPr lang="zh-CN" dirty="0">
                  <a:cs typeface="+mn-ea"/>
                  <a:sym typeface="+mn-lt"/>
                </a:rPr>
                <a:t>×</a:t>
              </a:r>
              <a:r>
                <a:rPr lang="en-US" altLang="zh-CN" dirty="0">
                  <a:cs typeface="+mn-ea"/>
                  <a:sym typeface="+mn-lt"/>
                </a:rPr>
                <a:t>    </a:t>
              </a:r>
              <a:r>
                <a:rPr lang="zh-CN" altLang="en-US">
                  <a:sym typeface="+mn-ea"/>
                </a:rPr>
                <a:t>被动阅读（不编写测试或者修复错误的代码）——会阻止你真正将代码内化</a:t>
              </a:r>
              <a:endParaRPr lang="zh-CN" dirty="0">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4"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sz="4500" b="1" i="1" spc="600" dirty="0">
                <a:cs typeface="+mn-ea"/>
                <a:sym typeface="+mn-lt"/>
              </a:rPr>
              <a:t>一、在仓库</a:t>
            </a:r>
            <a:r>
              <a:rPr lang="zh-CN" sz="4500" b="1" i="1" spc="600" dirty="0">
                <a:solidFill>
                  <a:srgbClr val="FF0000"/>
                </a:solidFill>
                <a:cs typeface="+mn-ea"/>
                <a:sym typeface="+mn-lt"/>
              </a:rPr>
              <a:t>创建新文件</a:t>
            </a:r>
          </a:p>
        </p:txBody>
      </p:sp>
      <p:sp>
        <p:nvSpPr>
          <p:cNvPr id="2" name="文本框 1"/>
          <p:cNvSpPr txBox="1"/>
          <p:nvPr/>
        </p:nvSpPr>
        <p:spPr>
          <a:xfrm>
            <a:off x="564515" y="2162810"/>
            <a:ext cx="337185" cy="460375"/>
          </a:xfrm>
          <a:prstGeom prst="rect">
            <a:avLst/>
          </a:prstGeom>
          <a:noFill/>
        </p:spPr>
        <p:txBody>
          <a:bodyPr wrap="none" rtlCol="0" anchor="t">
            <a:spAutoFit/>
          </a:bodyPr>
          <a:lstStyle/>
          <a:p>
            <a:r>
              <a:rPr lang="en-US" altLang="zh-CN" sz="2400">
                <a:solidFill>
                  <a:srgbClr val="FF0000"/>
                </a:solidFill>
                <a:latin typeface="Calibri" panose="020F0502020204030204" charset="0"/>
              </a:rPr>
              <a:t>4</a:t>
            </a:r>
          </a:p>
        </p:txBody>
      </p:sp>
      <p:sp>
        <p:nvSpPr>
          <p:cNvPr id="3" name="椭圆 2"/>
          <p:cNvSpPr/>
          <p:nvPr/>
        </p:nvSpPr>
        <p:spPr>
          <a:xfrm>
            <a:off x="564515" y="2225675"/>
            <a:ext cx="336550" cy="3346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5"/>
          <a:stretch>
            <a:fillRect/>
          </a:stretch>
        </p:blipFill>
        <p:spPr>
          <a:xfrm>
            <a:off x="1069340" y="2162810"/>
            <a:ext cx="6789420" cy="3992880"/>
          </a:xfrm>
          <a:prstGeom prst="rect">
            <a:avLst/>
          </a:prstGeom>
        </p:spPr>
      </p:pic>
      <p:sp>
        <p:nvSpPr>
          <p:cNvPr id="12" name="矩形 11"/>
          <p:cNvSpPr/>
          <p:nvPr/>
        </p:nvSpPr>
        <p:spPr>
          <a:xfrm>
            <a:off x="7694295" y="2938145"/>
            <a:ext cx="1583055" cy="426085"/>
          </a:xfrm>
          <a:prstGeom prst="rect">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提交的次数</a:t>
            </a:r>
          </a:p>
        </p:txBody>
      </p:sp>
      <p:sp>
        <p:nvSpPr>
          <p:cNvPr id="18" name="矩形 17"/>
          <p:cNvSpPr/>
          <p:nvPr/>
        </p:nvSpPr>
        <p:spPr>
          <a:xfrm>
            <a:off x="5666105" y="3755390"/>
            <a:ext cx="1470660" cy="426085"/>
          </a:xfrm>
          <a:prstGeom prst="rect">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概括标题</a:t>
            </a:r>
          </a:p>
        </p:txBody>
      </p:sp>
    </p:spTree>
  </p:cSld>
  <p:clrMapOvr>
    <a:masterClrMapping/>
  </p:clrMapOvr>
  <mc:AlternateContent xmlns:mc="http://schemas.openxmlformats.org/markup-compatibility/2006" xmlns:p14="http://schemas.microsoft.com/office/powerpoint/2010/main">
    <mc:Choice Requires="p14">
      <p:transition spd="slow">
        <p14:prism isInverted="1"/>
      </p:transition>
    </mc:Choice>
    <mc:Fallback xmlns="">
      <p:transition spd="slow">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sz="4500" b="1" i="1" spc="600" dirty="0">
                <a:cs typeface="+mn-ea"/>
                <a:sym typeface="+mn-lt"/>
              </a:rPr>
              <a:t>一、在仓库</a:t>
            </a:r>
            <a:r>
              <a:rPr lang="zh-CN" sz="4500" b="1" i="1" spc="600" dirty="0">
                <a:solidFill>
                  <a:srgbClr val="FF0000"/>
                </a:solidFill>
                <a:cs typeface="+mn-ea"/>
                <a:sym typeface="+mn-lt"/>
              </a:rPr>
              <a:t>创建新文件</a:t>
            </a:r>
          </a:p>
        </p:txBody>
      </p:sp>
      <p:sp>
        <p:nvSpPr>
          <p:cNvPr id="2" name="文本框 1"/>
          <p:cNvSpPr txBox="1"/>
          <p:nvPr/>
        </p:nvSpPr>
        <p:spPr>
          <a:xfrm>
            <a:off x="564515" y="2162810"/>
            <a:ext cx="337185" cy="460375"/>
          </a:xfrm>
          <a:prstGeom prst="rect">
            <a:avLst/>
          </a:prstGeom>
          <a:noFill/>
        </p:spPr>
        <p:txBody>
          <a:bodyPr wrap="none" rtlCol="0" anchor="t">
            <a:spAutoFit/>
          </a:bodyPr>
          <a:lstStyle/>
          <a:p>
            <a:r>
              <a:rPr lang="en-US" altLang="zh-CN" sz="2400">
                <a:solidFill>
                  <a:srgbClr val="FF0000"/>
                </a:solidFill>
                <a:latin typeface="Calibri" panose="020F0502020204030204" charset="0"/>
              </a:rPr>
              <a:t>5</a:t>
            </a:r>
          </a:p>
        </p:txBody>
      </p:sp>
      <p:sp>
        <p:nvSpPr>
          <p:cNvPr id="3" name="椭圆 2"/>
          <p:cNvSpPr/>
          <p:nvPr/>
        </p:nvSpPr>
        <p:spPr>
          <a:xfrm>
            <a:off x="564515" y="2225675"/>
            <a:ext cx="336550" cy="3346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7708265" y="2806700"/>
            <a:ext cx="3183890" cy="426085"/>
          </a:xfrm>
          <a:prstGeom prst="rect">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查看文件提交的详细信息</a:t>
            </a:r>
          </a:p>
        </p:txBody>
      </p:sp>
      <p:pic>
        <p:nvPicPr>
          <p:cNvPr id="6" name="图片 5"/>
          <p:cNvPicPr>
            <a:picLocks noChangeAspect="1"/>
          </p:cNvPicPr>
          <p:nvPr/>
        </p:nvPicPr>
        <p:blipFill>
          <a:blip r:embed="rId5"/>
          <a:stretch>
            <a:fillRect/>
          </a:stretch>
        </p:blipFill>
        <p:spPr>
          <a:xfrm>
            <a:off x="1498600" y="1689735"/>
            <a:ext cx="4288790" cy="1407160"/>
          </a:xfrm>
          <a:prstGeom prst="rect">
            <a:avLst/>
          </a:prstGeom>
        </p:spPr>
      </p:pic>
      <p:cxnSp>
        <p:nvCxnSpPr>
          <p:cNvPr id="8" name="直接连接符 7"/>
          <p:cNvCxnSpPr/>
          <p:nvPr/>
        </p:nvCxnSpPr>
        <p:spPr>
          <a:xfrm>
            <a:off x="1997710" y="2895600"/>
            <a:ext cx="87185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3747135" y="2915920"/>
            <a:ext cx="1871345" cy="2032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6"/>
          <a:stretch>
            <a:fillRect/>
          </a:stretch>
        </p:blipFill>
        <p:spPr>
          <a:xfrm>
            <a:off x="7708265" y="3421380"/>
            <a:ext cx="4183380" cy="2796540"/>
          </a:xfrm>
          <a:prstGeom prst="rect">
            <a:avLst/>
          </a:prstGeom>
        </p:spPr>
      </p:pic>
      <p:pic>
        <p:nvPicPr>
          <p:cNvPr id="14" name="图片 13"/>
          <p:cNvPicPr>
            <a:picLocks noChangeAspect="1"/>
          </p:cNvPicPr>
          <p:nvPr/>
        </p:nvPicPr>
        <p:blipFill>
          <a:blip r:embed="rId7"/>
          <a:stretch>
            <a:fillRect/>
          </a:stretch>
        </p:blipFill>
        <p:spPr>
          <a:xfrm>
            <a:off x="405765" y="3421380"/>
            <a:ext cx="7170420" cy="3261360"/>
          </a:xfrm>
          <a:prstGeom prst="rect">
            <a:avLst/>
          </a:prstGeom>
        </p:spPr>
      </p:pic>
      <p:sp>
        <p:nvSpPr>
          <p:cNvPr id="12" name="矩形 11"/>
          <p:cNvSpPr/>
          <p:nvPr/>
        </p:nvSpPr>
        <p:spPr>
          <a:xfrm>
            <a:off x="4521835" y="5894070"/>
            <a:ext cx="1583055" cy="426085"/>
          </a:xfrm>
          <a:prstGeom prst="rect">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文件内容</a:t>
            </a:r>
          </a:p>
        </p:txBody>
      </p:sp>
      <p:cxnSp>
        <p:nvCxnSpPr>
          <p:cNvPr id="9" name="直接箭头连接符 8"/>
          <p:cNvCxnSpPr/>
          <p:nvPr/>
        </p:nvCxnSpPr>
        <p:spPr>
          <a:xfrm>
            <a:off x="2423795" y="2915920"/>
            <a:ext cx="0" cy="1775460"/>
          </a:xfrm>
          <a:prstGeom prst="straightConnector1">
            <a:avLst/>
          </a:prstGeom>
          <a:ln w="1905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4873625" y="2915920"/>
            <a:ext cx="2702560" cy="1136015"/>
          </a:xfrm>
          <a:prstGeom prst="straightConnector1">
            <a:avLst/>
          </a:prstGeom>
          <a:ln w="1905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prism isInverted="1"/>
      </p:transition>
    </mc:Choice>
    <mc:Fallback xmlns="">
      <p:transition spd="slow">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sz="4500" b="1" i="1" spc="600" dirty="0">
                <a:cs typeface="+mn-ea"/>
                <a:sym typeface="+mn-lt"/>
              </a:rPr>
              <a:t>一、在仓库</a:t>
            </a:r>
            <a:r>
              <a:rPr lang="zh-CN" sz="4500" b="1" i="1" spc="600" dirty="0">
                <a:solidFill>
                  <a:srgbClr val="FF0000"/>
                </a:solidFill>
                <a:cs typeface="+mn-ea"/>
                <a:sym typeface="+mn-lt"/>
              </a:rPr>
              <a:t>创建新文件</a:t>
            </a:r>
          </a:p>
        </p:txBody>
      </p:sp>
      <p:sp>
        <p:nvSpPr>
          <p:cNvPr id="2" name="文本框 1"/>
          <p:cNvSpPr txBox="1"/>
          <p:nvPr/>
        </p:nvSpPr>
        <p:spPr>
          <a:xfrm>
            <a:off x="564515" y="2162810"/>
            <a:ext cx="337185" cy="460375"/>
          </a:xfrm>
          <a:prstGeom prst="rect">
            <a:avLst/>
          </a:prstGeom>
          <a:noFill/>
        </p:spPr>
        <p:txBody>
          <a:bodyPr wrap="none" rtlCol="0" anchor="t">
            <a:spAutoFit/>
          </a:bodyPr>
          <a:lstStyle/>
          <a:p>
            <a:r>
              <a:rPr lang="en-US" altLang="zh-CN" sz="2400">
                <a:solidFill>
                  <a:srgbClr val="FF0000"/>
                </a:solidFill>
                <a:latin typeface="Calibri" panose="020F0502020204030204" charset="0"/>
              </a:rPr>
              <a:t>6</a:t>
            </a:r>
          </a:p>
        </p:txBody>
      </p:sp>
      <p:sp>
        <p:nvSpPr>
          <p:cNvPr id="3" name="椭圆 2"/>
          <p:cNvSpPr/>
          <p:nvPr/>
        </p:nvSpPr>
        <p:spPr>
          <a:xfrm>
            <a:off x="564515" y="2225675"/>
            <a:ext cx="336550" cy="3346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5"/>
          <a:stretch>
            <a:fillRect/>
          </a:stretch>
        </p:blipFill>
        <p:spPr>
          <a:xfrm>
            <a:off x="1105535" y="2447290"/>
            <a:ext cx="7170420" cy="3261360"/>
          </a:xfrm>
          <a:prstGeom prst="rect">
            <a:avLst/>
          </a:prstGeom>
        </p:spPr>
      </p:pic>
      <p:sp>
        <p:nvSpPr>
          <p:cNvPr id="5" name="矩形 4"/>
          <p:cNvSpPr/>
          <p:nvPr/>
        </p:nvSpPr>
        <p:spPr>
          <a:xfrm>
            <a:off x="7403465" y="3541395"/>
            <a:ext cx="1309370" cy="426085"/>
          </a:xfrm>
          <a:prstGeom prst="rect">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修改文件</a:t>
            </a:r>
          </a:p>
        </p:txBody>
      </p:sp>
      <p:sp>
        <p:nvSpPr>
          <p:cNvPr id="15" name="矩形 14"/>
          <p:cNvSpPr/>
          <p:nvPr/>
        </p:nvSpPr>
        <p:spPr>
          <a:xfrm>
            <a:off x="8402955" y="4317365"/>
            <a:ext cx="1309370" cy="426085"/>
          </a:xfrm>
          <a:prstGeom prst="rect">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删除文件</a:t>
            </a:r>
          </a:p>
        </p:txBody>
      </p:sp>
      <p:sp>
        <p:nvSpPr>
          <p:cNvPr id="16" name="矩形 15"/>
          <p:cNvSpPr/>
          <p:nvPr/>
        </p:nvSpPr>
        <p:spPr>
          <a:xfrm>
            <a:off x="5370195" y="4926330"/>
            <a:ext cx="2708275" cy="426085"/>
          </a:xfrm>
          <a:prstGeom prst="rect">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在</a:t>
            </a:r>
            <a:r>
              <a:rPr lang="en-US" altLang="zh-CN" sz="2000" b="1">
                <a:solidFill>
                  <a:schemeClr val="tx1"/>
                </a:solidFill>
              </a:rPr>
              <a:t>GitHub</a:t>
            </a:r>
            <a:r>
              <a:rPr lang="zh-CN" altLang="en-US" sz="2000" b="1">
                <a:solidFill>
                  <a:schemeClr val="tx1"/>
                </a:solidFill>
              </a:rPr>
              <a:t>桌面端打开</a:t>
            </a:r>
          </a:p>
        </p:txBody>
      </p:sp>
      <p:cxnSp>
        <p:nvCxnSpPr>
          <p:cNvPr id="17" name="直接箭头连接符 16"/>
          <p:cNvCxnSpPr/>
          <p:nvPr/>
        </p:nvCxnSpPr>
        <p:spPr>
          <a:xfrm flipH="1">
            <a:off x="7687945" y="3990975"/>
            <a:ext cx="60960" cy="27432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6937375" y="4508500"/>
            <a:ext cx="334645" cy="36512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5" idx="1"/>
          </p:cNvCxnSpPr>
          <p:nvPr/>
        </p:nvCxnSpPr>
        <p:spPr>
          <a:xfrm flipH="1" flipV="1">
            <a:off x="8053070" y="4488180"/>
            <a:ext cx="349885" cy="42545"/>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1105535" y="6036945"/>
            <a:ext cx="6166485" cy="426085"/>
          </a:xfrm>
          <a:prstGeom prst="rect">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FF0000"/>
                </a:solidFill>
              </a:rPr>
              <a:t>Tips</a:t>
            </a:r>
            <a:r>
              <a:rPr lang="zh-CN" altLang="en-US" sz="2000" b="1">
                <a:solidFill>
                  <a:schemeClr val="tx1"/>
                </a:solidFill>
              </a:rPr>
              <a:t>：新建、修改、删除都算一次提交</a:t>
            </a:r>
          </a:p>
        </p:txBody>
      </p:sp>
    </p:spTree>
  </p:cSld>
  <p:clrMapOvr>
    <a:masterClrMapping/>
  </p:clrMapOvr>
  <mc:AlternateContent xmlns:mc="http://schemas.openxmlformats.org/markup-compatibility/2006" xmlns:p14="http://schemas.microsoft.com/office/powerpoint/2010/main">
    <mc:Choice Requires="p14">
      <p:transition spd="slow">
        <p14:prism isInverted="1"/>
      </p:transition>
    </mc:Choice>
    <mc:Fallback xmlns="">
      <p:transition spd="slow">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sz="4500" b="1" i="1" spc="600" dirty="0">
                <a:cs typeface="+mn-ea"/>
                <a:sym typeface="+mn-lt"/>
              </a:rPr>
              <a:t>二、</a:t>
            </a:r>
            <a:r>
              <a:rPr lang="zh-CN" sz="4500" b="1" i="1" spc="600" dirty="0">
                <a:solidFill>
                  <a:srgbClr val="FF0000"/>
                </a:solidFill>
                <a:cs typeface="+mn-ea"/>
                <a:sym typeface="+mn-lt"/>
              </a:rPr>
              <a:t>修改文件</a:t>
            </a:r>
          </a:p>
        </p:txBody>
      </p:sp>
      <p:pic>
        <p:nvPicPr>
          <p:cNvPr id="6" name="图片 5"/>
          <p:cNvPicPr>
            <a:picLocks noChangeAspect="1"/>
          </p:cNvPicPr>
          <p:nvPr/>
        </p:nvPicPr>
        <p:blipFill>
          <a:blip r:embed="rId5"/>
          <a:stretch>
            <a:fillRect/>
          </a:stretch>
        </p:blipFill>
        <p:spPr>
          <a:xfrm>
            <a:off x="1572260" y="2092325"/>
            <a:ext cx="7170420" cy="3261360"/>
          </a:xfrm>
          <a:prstGeom prst="rect">
            <a:avLst/>
          </a:prstGeom>
        </p:spPr>
      </p:pic>
      <p:sp>
        <p:nvSpPr>
          <p:cNvPr id="8" name="矩形 7"/>
          <p:cNvSpPr/>
          <p:nvPr/>
        </p:nvSpPr>
        <p:spPr>
          <a:xfrm>
            <a:off x="7870190" y="3186430"/>
            <a:ext cx="1309370" cy="426085"/>
          </a:xfrm>
          <a:prstGeom prst="rect">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修改文件</a:t>
            </a:r>
          </a:p>
        </p:txBody>
      </p:sp>
      <p:cxnSp>
        <p:nvCxnSpPr>
          <p:cNvPr id="11" name="直接箭头连接符 10"/>
          <p:cNvCxnSpPr/>
          <p:nvPr/>
        </p:nvCxnSpPr>
        <p:spPr>
          <a:xfrm flipH="1">
            <a:off x="8154670" y="3636010"/>
            <a:ext cx="60960" cy="27432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7946390" y="3910330"/>
            <a:ext cx="339725" cy="405765"/>
          </a:xfrm>
          <a:prstGeom prst="rect">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endParaRPr>
          </a:p>
        </p:txBody>
      </p:sp>
      <p:sp>
        <p:nvSpPr>
          <p:cNvPr id="19" name="文本框 18"/>
          <p:cNvSpPr txBox="1"/>
          <p:nvPr/>
        </p:nvSpPr>
        <p:spPr>
          <a:xfrm>
            <a:off x="602615" y="2664460"/>
            <a:ext cx="606425" cy="521970"/>
          </a:xfrm>
          <a:prstGeom prst="rect">
            <a:avLst/>
          </a:prstGeom>
          <a:noFill/>
        </p:spPr>
        <p:txBody>
          <a:bodyPr wrap="square" rtlCol="0" anchor="t">
            <a:spAutoFit/>
          </a:bodyPr>
          <a:lstStyle/>
          <a:p>
            <a:r>
              <a:rPr lang="zh-CN" altLang="en-US" sz="2800">
                <a:solidFill>
                  <a:srgbClr val="FF0000"/>
                </a:solidFill>
                <a:latin typeface="Calibri" panose="020F0502020204030204" charset="0"/>
              </a:rPr>
              <a:t>①</a:t>
            </a:r>
          </a:p>
        </p:txBody>
      </p:sp>
    </p:spTree>
  </p:cSld>
  <p:clrMapOvr>
    <a:masterClrMapping/>
  </p:clrMapOvr>
  <mc:AlternateContent xmlns:mc="http://schemas.openxmlformats.org/markup-compatibility/2006" xmlns:p14="http://schemas.microsoft.com/office/powerpoint/2010/main">
    <mc:Choice Requires="p14">
      <p:transition spd="slow">
        <p14:prism isInverted="1"/>
      </p:transition>
    </mc:Choice>
    <mc:Fallback xmlns="">
      <p:transition spd="slow">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sz="4500" b="1" i="1" spc="600" dirty="0">
                <a:cs typeface="+mn-ea"/>
                <a:sym typeface="+mn-lt"/>
              </a:rPr>
              <a:t>二、</a:t>
            </a:r>
            <a:r>
              <a:rPr lang="zh-CN" sz="4500" b="1" i="1" spc="600" dirty="0">
                <a:solidFill>
                  <a:srgbClr val="FF0000"/>
                </a:solidFill>
                <a:cs typeface="+mn-ea"/>
                <a:sym typeface="+mn-lt"/>
              </a:rPr>
              <a:t>修改文件</a:t>
            </a:r>
          </a:p>
        </p:txBody>
      </p:sp>
      <p:sp>
        <p:nvSpPr>
          <p:cNvPr id="2" name="文本框 1"/>
          <p:cNvSpPr txBox="1"/>
          <p:nvPr/>
        </p:nvSpPr>
        <p:spPr>
          <a:xfrm>
            <a:off x="602615" y="2289810"/>
            <a:ext cx="574040" cy="460375"/>
          </a:xfrm>
          <a:prstGeom prst="rect">
            <a:avLst/>
          </a:prstGeom>
          <a:noFill/>
        </p:spPr>
        <p:txBody>
          <a:bodyPr wrap="square" rtlCol="0" anchor="t">
            <a:spAutoFit/>
          </a:bodyPr>
          <a:lstStyle/>
          <a:p>
            <a:r>
              <a:rPr lang="zh-CN" altLang="en-US" sz="2400">
                <a:solidFill>
                  <a:srgbClr val="FF0000"/>
                </a:solidFill>
                <a:latin typeface="Calibri" panose="020F0502020204030204" charset="0"/>
              </a:rPr>
              <a:t>②</a:t>
            </a:r>
          </a:p>
        </p:txBody>
      </p:sp>
      <p:pic>
        <p:nvPicPr>
          <p:cNvPr id="3" name="图片 2"/>
          <p:cNvPicPr>
            <a:picLocks noChangeAspect="1"/>
          </p:cNvPicPr>
          <p:nvPr/>
        </p:nvPicPr>
        <p:blipFill>
          <a:blip r:embed="rId5"/>
          <a:stretch>
            <a:fillRect/>
          </a:stretch>
        </p:blipFill>
        <p:spPr>
          <a:xfrm>
            <a:off x="1031240" y="2147570"/>
            <a:ext cx="4206240" cy="2278380"/>
          </a:xfrm>
          <a:prstGeom prst="rect">
            <a:avLst/>
          </a:prstGeom>
        </p:spPr>
      </p:pic>
      <p:pic>
        <p:nvPicPr>
          <p:cNvPr id="4" name="图片 3"/>
          <p:cNvPicPr>
            <a:picLocks noChangeAspect="1"/>
          </p:cNvPicPr>
          <p:nvPr/>
        </p:nvPicPr>
        <p:blipFill>
          <a:blip r:embed="rId6"/>
          <a:stretch>
            <a:fillRect/>
          </a:stretch>
        </p:blipFill>
        <p:spPr>
          <a:xfrm>
            <a:off x="6954520" y="1924050"/>
            <a:ext cx="4754880" cy="3558540"/>
          </a:xfrm>
          <a:prstGeom prst="rect">
            <a:avLst/>
          </a:prstGeom>
        </p:spPr>
      </p:pic>
      <p:sp>
        <p:nvSpPr>
          <p:cNvPr id="5" name="文本框 4"/>
          <p:cNvSpPr txBox="1"/>
          <p:nvPr/>
        </p:nvSpPr>
        <p:spPr>
          <a:xfrm>
            <a:off x="6153150" y="2289810"/>
            <a:ext cx="487680" cy="460375"/>
          </a:xfrm>
          <a:prstGeom prst="rect">
            <a:avLst/>
          </a:prstGeom>
          <a:noFill/>
        </p:spPr>
        <p:txBody>
          <a:bodyPr wrap="none" rtlCol="0" anchor="t">
            <a:spAutoFit/>
          </a:bodyPr>
          <a:lstStyle/>
          <a:p>
            <a:r>
              <a:rPr lang="zh-CN" altLang="en-US" sz="2400">
                <a:solidFill>
                  <a:srgbClr val="FF0000"/>
                </a:solidFill>
                <a:latin typeface="Calibri" panose="020F0502020204030204" charset="0"/>
              </a:rPr>
              <a:t>③</a:t>
            </a:r>
          </a:p>
        </p:txBody>
      </p:sp>
    </p:spTree>
  </p:cSld>
  <p:clrMapOvr>
    <a:masterClrMapping/>
  </p:clrMapOvr>
  <mc:AlternateContent xmlns:mc="http://schemas.openxmlformats.org/markup-compatibility/2006" xmlns:p14="http://schemas.microsoft.com/office/powerpoint/2010/main">
    <mc:Choice Requires="p14">
      <p:transition spd="slow">
        <p14:prism isInverted="1"/>
      </p:transition>
    </mc:Choice>
    <mc:Fallback xmlns="">
      <p:transition spd="slow">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sz="4500" b="1" i="1" spc="600" dirty="0">
                <a:cs typeface="+mn-ea"/>
                <a:sym typeface="+mn-lt"/>
              </a:rPr>
              <a:t>二、</a:t>
            </a:r>
            <a:r>
              <a:rPr lang="zh-CN" sz="4500" b="1" i="1" spc="600" dirty="0">
                <a:solidFill>
                  <a:srgbClr val="FF0000"/>
                </a:solidFill>
                <a:cs typeface="+mn-ea"/>
                <a:sym typeface="+mn-lt"/>
              </a:rPr>
              <a:t>修改文件</a:t>
            </a:r>
          </a:p>
        </p:txBody>
      </p:sp>
      <p:sp>
        <p:nvSpPr>
          <p:cNvPr id="2" name="文本框 1"/>
          <p:cNvSpPr txBox="1"/>
          <p:nvPr/>
        </p:nvSpPr>
        <p:spPr>
          <a:xfrm>
            <a:off x="602615" y="2289810"/>
            <a:ext cx="574040" cy="460375"/>
          </a:xfrm>
          <a:prstGeom prst="rect">
            <a:avLst/>
          </a:prstGeom>
          <a:noFill/>
        </p:spPr>
        <p:txBody>
          <a:bodyPr wrap="square" rtlCol="0" anchor="t">
            <a:spAutoFit/>
          </a:bodyPr>
          <a:lstStyle/>
          <a:p>
            <a:r>
              <a:rPr lang="zh-CN" altLang="en-US" sz="2400">
                <a:solidFill>
                  <a:srgbClr val="FF0000"/>
                </a:solidFill>
                <a:latin typeface="Calibri" panose="020F0502020204030204" charset="0"/>
              </a:rPr>
              <a:t>②</a:t>
            </a:r>
          </a:p>
        </p:txBody>
      </p:sp>
      <p:pic>
        <p:nvPicPr>
          <p:cNvPr id="3" name="图片 2"/>
          <p:cNvPicPr>
            <a:picLocks noChangeAspect="1"/>
          </p:cNvPicPr>
          <p:nvPr/>
        </p:nvPicPr>
        <p:blipFill>
          <a:blip r:embed="rId5"/>
          <a:stretch>
            <a:fillRect/>
          </a:stretch>
        </p:blipFill>
        <p:spPr>
          <a:xfrm>
            <a:off x="1031240" y="2147570"/>
            <a:ext cx="4206240" cy="2278380"/>
          </a:xfrm>
          <a:prstGeom prst="rect">
            <a:avLst/>
          </a:prstGeom>
        </p:spPr>
      </p:pic>
      <p:pic>
        <p:nvPicPr>
          <p:cNvPr id="4" name="图片 3"/>
          <p:cNvPicPr>
            <a:picLocks noChangeAspect="1"/>
          </p:cNvPicPr>
          <p:nvPr/>
        </p:nvPicPr>
        <p:blipFill>
          <a:blip r:embed="rId6"/>
          <a:stretch>
            <a:fillRect/>
          </a:stretch>
        </p:blipFill>
        <p:spPr>
          <a:xfrm>
            <a:off x="6954520" y="1924050"/>
            <a:ext cx="4754880" cy="3558540"/>
          </a:xfrm>
          <a:prstGeom prst="rect">
            <a:avLst/>
          </a:prstGeom>
        </p:spPr>
      </p:pic>
      <p:sp>
        <p:nvSpPr>
          <p:cNvPr id="5" name="文本框 4"/>
          <p:cNvSpPr txBox="1"/>
          <p:nvPr/>
        </p:nvSpPr>
        <p:spPr>
          <a:xfrm>
            <a:off x="6153150" y="2289810"/>
            <a:ext cx="487680" cy="460375"/>
          </a:xfrm>
          <a:prstGeom prst="rect">
            <a:avLst/>
          </a:prstGeom>
          <a:noFill/>
        </p:spPr>
        <p:txBody>
          <a:bodyPr wrap="none" rtlCol="0" anchor="t">
            <a:spAutoFit/>
          </a:bodyPr>
          <a:lstStyle/>
          <a:p>
            <a:r>
              <a:rPr lang="zh-CN" altLang="en-US" sz="2400">
                <a:solidFill>
                  <a:srgbClr val="FF0000"/>
                </a:solidFill>
                <a:latin typeface="Calibri" panose="020F0502020204030204" charset="0"/>
              </a:rPr>
              <a:t>③</a:t>
            </a:r>
          </a:p>
        </p:txBody>
      </p:sp>
    </p:spTree>
  </p:cSld>
  <p:clrMapOvr>
    <a:masterClrMapping/>
  </p:clrMapOvr>
  <mc:AlternateContent xmlns:mc="http://schemas.openxmlformats.org/markup-compatibility/2006" xmlns:p14="http://schemas.microsoft.com/office/powerpoint/2010/main">
    <mc:Choice Requires="p14">
      <p:transition spd="slow">
        <p14:prism isInverted="1"/>
      </p:transition>
    </mc:Choice>
    <mc:Fallback xmlns="">
      <p:transition spd="slow">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sz="4500" b="1" i="1" spc="600" dirty="0">
                <a:cs typeface="+mn-ea"/>
                <a:sym typeface="+mn-lt"/>
              </a:rPr>
              <a:t>二、</a:t>
            </a:r>
            <a:r>
              <a:rPr lang="zh-CN" sz="4500" b="1" i="1" spc="600" dirty="0">
                <a:solidFill>
                  <a:srgbClr val="FF0000"/>
                </a:solidFill>
                <a:cs typeface="+mn-ea"/>
                <a:sym typeface="+mn-lt"/>
              </a:rPr>
              <a:t>修改文件</a:t>
            </a:r>
          </a:p>
        </p:txBody>
      </p:sp>
      <p:pic>
        <p:nvPicPr>
          <p:cNvPr id="6" name="图片 5"/>
          <p:cNvPicPr>
            <a:picLocks noChangeAspect="1"/>
          </p:cNvPicPr>
          <p:nvPr/>
        </p:nvPicPr>
        <p:blipFill>
          <a:blip r:embed="rId5"/>
          <a:stretch>
            <a:fillRect/>
          </a:stretch>
        </p:blipFill>
        <p:spPr>
          <a:xfrm>
            <a:off x="1445895" y="2225675"/>
            <a:ext cx="7258050" cy="3399790"/>
          </a:xfrm>
          <a:prstGeom prst="rect">
            <a:avLst/>
          </a:prstGeom>
        </p:spPr>
      </p:pic>
      <p:sp>
        <p:nvSpPr>
          <p:cNvPr id="9" name="文本框 8"/>
          <p:cNvSpPr txBox="1"/>
          <p:nvPr/>
        </p:nvSpPr>
        <p:spPr>
          <a:xfrm>
            <a:off x="564515" y="2162810"/>
            <a:ext cx="337185" cy="460375"/>
          </a:xfrm>
          <a:prstGeom prst="rect">
            <a:avLst/>
          </a:prstGeom>
          <a:noFill/>
        </p:spPr>
        <p:txBody>
          <a:bodyPr wrap="none" rtlCol="0" anchor="t">
            <a:spAutoFit/>
          </a:bodyPr>
          <a:lstStyle/>
          <a:p>
            <a:r>
              <a:rPr lang="en-US" altLang="zh-CN" sz="2400">
                <a:solidFill>
                  <a:srgbClr val="FF0000"/>
                </a:solidFill>
                <a:latin typeface="Calibri" panose="020F0502020204030204" charset="0"/>
              </a:rPr>
              <a:t>4</a:t>
            </a:r>
          </a:p>
        </p:txBody>
      </p:sp>
      <p:sp>
        <p:nvSpPr>
          <p:cNvPr id="10" name="椭圆 9"/>
          <p:cNvSpPr/>
          <p:nvPr/>
        </p:nvSpPr>
        <p:spPr>
          <a:xfrm>
            <a:off x="564515" y="2225675"/>
            <a:ext cx="336550" cy="3346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6"/>
          <a:stretch>
            <a:fillRect/>
          </a:stretch>
        </p:blipFill>
        <p:spPr>
          <a:xfrm>
            <a:off x="9831705" y="2225675"/>
            <a:ext cx="1089660" cy="5029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prism isInverted="1"/>
      </p:transition>
    </mc:Choice>
    <mc:Fallback xmlns="">
      <p:transition spd="slow">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sz="4500" b="1" i="1" spc="600" dirty="0">
                <a:cs typeface="+mn-ea"/>
                <a:sym typeface="+mn-lt"/>
              </a:rPr>
              <a:t>三、</a:t>
            </a:r>
            <a:r>
              <a:rPr lang="zh-CN" sz="4500" b="1" i="1" spc="600" dirty="0">
                <a:solidFill>
                  <a:srgbClr val="FF0000"/>
                </a:solidFill>
                <a:cs typeface="+mn-ea"/>
                <a:sym typeface="+mn-lt"/>
              </a:rPr>
              <a:t>删除文件</a:t>
            </a:r>
          </a:p>
        </p:txBody>
      </p:sp>
      <p:pic>
        <p:nvPicPr>
          <p:cNvPr id="2" name="图片 1"/>
          <p:cNvPicPr>
            <a:picLocks noChangeAspect="1"/>
          </p:cNvPicPr>
          <p:nvPr/>
        </p:nvPicPr>
        <p:blipFill>
          <a:blip r:embed="rId5"/>
          <a:stretch>
            <a:fillRect/>
          </a:stretch>
        </p:blipFill>
        <p:spPr>
          <a:xfrm>
            <a:off x="1340485" y="1645920"/>
            <a:ext cx="7170420" cy="3261360"/>
          </a:xfrm>
          <a:prstGeom prst="rect">
            <a:avLst/>
          </a:prstGeom>
        </p:spPr>
      </p:pic>
      <p:sp>
        <p:nvSpPr>
          <p:cNvPr id="8" name="矩形 7"/>
          <p:cNvSpPr/>
          <p:nvPr/>
        </p:nvSpPr>
        <p:spPr>
          <a:xfrm>
            <a:off x="7962900" y="2679065"/>
            <a:ext cx="1309370" cy="426085"/>
          </a:xfrm>
          <a:prstGeom prst="rect">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删除文件</a:t>
            </a:r>
          </a:p>
        </p:txBody>
      </p:sp>
      <p:cxnSp>
        <p:nvCxnSpPr>
          <p:cNvPr id="11" name="直接箭头连接符 10"/>
          <p:cNvCxnSpPr/>
          <p:nvPr/>
        </p:nvCxnSpPr>
        <p:spPr>
          <a:xfrm flipH="1">
            <a:off x="8247380" y="3128645"/>
            <a:ext cx="60960" cy="27432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8039100" y="3402965"/>
            <a:ext cx="339725" cy="405765"/>
          </a:xfrm>
          <a:prstGeom prst="rect">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endParaRPr>
          </a:p>
        </p:txBody>
      </p:sp>
      <p:sp>
        <p:nvSpPr>
          <p:cNvPr id="19" name="文本框 18"/>
          <p:cNvSpPr txBox="1"/>
          <p:nvPr/>
        </p:nvSpPr>
        <p:spPr>
          <a:xfrm>
            <a:off x="602615" y="2664460"/>
            <a:ext cx="606425" cy="521970"/>
          </a:xfrm>
          <a:prstGeom prst="rect">
            <a:avLst/>
          </a:prstGeom>
          <a:noFill/>
        </p:spPr>
        <p:txBody>
          <a:bodyPr wrap="square" rtlCol="0" anchor="t">
            <a:spAutoFit/>
          </a:bodyPr>
          <a:lstStyle/>
          <a:p>
            <a:r>
              <a:rPr lang="zh-CN" altLang="en-US" sz="2800">
                <a:solidFill>
                  <a:srgbClr val="FF0000"/>
                </a:solidFill>
                <a:latin typeface="Calibri" panose="020F0502020204030204" charset="0"/>
              </a:rPr>
              <a:t>①</a:t>
            </a:r>
          </a:p>
        </p:txBody>
      </p:sp>
      <p:pic>
        <p:nvPicPr>
          <p:cNvPr id="3" name="图片 2"/>
          <p:cNvPicPr>
            <a:picLocks noChangeAspect="1"/>
          </p:cNvPicPr>
          <p:nvPr/>
        </p:nvPicPr>
        <p:blipFill>
          <a:blip r:embed="rId6"/>
          <a:stretch>
            <a:fillRect/>
          </a:stretch>
        </p:blipFill>
        <p:spPr>
          <a:xfrm>
            <a:off x="1340485" y="5010150"/>
            <a:ext cx="6690360" cy="1767840"/>
          </a:xfrm>
          <a:prstGeom prst="rect">
            <a:avLst/>
          </a:prstGeom>
        </p:spPr>
      </p:pic>
      <p:sp>
        <p:nvSpPr>
          <p:cNvPr id="4" name="文本框 3"/>
          <p:cNvSpPr txBox="1"/>
          <p:nvPr/>
        </p:nvSpPr>
        <p:spPr>
          <a:xfrm>
            <a:off x="602615" y="5565775"/>
            <a:ext cx="574040" cy="460375"/>
          </a:xfrm>
          <a:prstGeom prst="rect">
            <a:avLst/>
          </a:prstGeom>
          <a:noFill/>
        </p:spPr>
        <p:txBody>
          <a:bodyPr wrap="square" rtlCol="0" anchor="t">
            <a:spAutoFit/>
          </a:bodyPr>
          <a:lstStyle/>
          <a:p>
            <a:r>
              <a:rPr lang="zh-CN" altLang="en-US" sz="2400">
                <a:solidFill>
                  <a:srgbClr val="FF0000"/>
                </a:solidFill>
                <a:latin typeface="Calibri" panose="020F0502020204030204" charset="0"/>
              </a:rPr>
              <a:t>②</a:t>
            </a:r>
          </a:p>
        </p:txBody>
      </p:sp>
      <p:sp>
        <p:nvSpPr>
          <p:cNvPr id="5" name="矩形 4"/>
          <p:cNvSpPr/>
          <p:nvPr/>
        </p:nvSpPr>
        <p:spPr>
          <a:xfrm>
            <a:off x="6831965" y="5899785"/>
            <a:ext cx="1309370" cy="426085"/>
          </a:xfrm>
          <a:prstGeom prst="rect">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prism isInverted="1"/>
      </p:transition>
    </mc:Choice>
    <mc:Fallback xmlns="">
      <p:transition spd="slow">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sz="4500" b="1" i="1" spc="600" dirty="0">
                <a:cs typeface="+mn-ea"/>
                <a:sym typeface="+mn-lt"/>
              </a:rPr>
              <a:t>三、</a:t>
            </a:r>
            <a:r>
              <a:rPr lang="zh-CN" sz="4500" b="1" i="1" spc="600" dirty="0">
                <a:solidFill>
                  <a:srgbClr val="FF0000"/>
                </a:solidFill>
                <a:cs typeface="+mn-ea"/>
                <a:sym typeface="+mn-lt"/>
              </a:rPr>
              <a:t>删除文件</a:t>
            </a:r>
          </a:p>
        </p:txBody>
      </p:sp>
      <p:pic>
        <p:nvPicPr>
          <p:cNvPr id="6" name="图片 5"/>
          <p:cNvPicPr>
            <a:picLocks noChangeAspect="1"/>
          </p:cNvPicPr>
          <p:nvPr/>
        </p:nvPicPr>
        <p:blipFill>
          <a:blip r:embed="rId5"/>
          <a:stretch>
            <a:fillRect/>
          </a:stretch>
        </p:blipFill>
        <p:spPr>
          <a:xfrm>
            <a:off x="1911985" y="1924050"/>
            <a:ext cx="5791200" cy="4236720"/>
          </a:xfrm>
          <a:prstGeom prst="rect">
            <a:avLst/>
          </a:prstGeom>
        </p:spPr>
      </p:pic>
      <p:sp>
        <p:nvSpPr>
          <p:cNvPr id="9" name="文本框 8"/>
          <p:cNvSpPr txBox="1"/>
          <p:nvPr/>
        </p:nvSpPr>
        <p:spPr>
          <a:xfrm>
            <a:off x="564515" y="2162810"/>
            <a:ext cx="487680" cy="460375"/>
          </a:xfrm>
          <a:prstGeom prst="rect">
            <a:avLst/>
          </a:prstGeom>
          <a:noFill/>
        </p:spPr>
        <p:txBody>
          <a:bodyPr wrap="none" rtlCol="0" anchor="t">
            <a:spAutoFit/>
          </a:bodyPr>
          <a:lstStyle/>
          <a:p>
            <a:r>
              <a:rPr lang="zh-CN" altLang="en-US" sz="2400">
                <a:solidFill>
                  <a:srgbClr val="FF0000"/>
                </a:solidFill>
                <a:latin typeface="Calibri" panose="020F0502020204030204" charset="0"/>
              </a:rPr>
              <a:t>③</a:t>
            </a:r>
          </a:p>
        </p:txBody>
      </p:sp>
    </p:spTree>
  </p:cSld>
  <p:clrMapOvr>
    <a:masterClrMapping/>
  </p:clrMapOvr>
  <mc:AlternateContent xmlns:mc="http://schemas.openxmlformats.org/markup-compatibility/2006" xmlns:p14="http://schemas.microsoft.com/office/powerpoint/2010/main">
    <mc:Choice Requires="p14">
      <p:transition spd="slow">
        <p14:prism isInverted="1"/>
      </p:transition>
    </mc:Choice>
    <mc:Fallback xmlns="">
      <p:transition spd="slow">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sz="4500" b="1" i="1" spc="600" dirty="0">
                <a:cs typeface="+mn-ea"/>
                <a:sym typeface="+mn-lt"/>
              </a:rPr>
              <a:t>四、</a:t>
            </a:r>
            <a:r>
              <a:rPr lang="zh-CN" sz="4500" b="1" i="1" spc="600" dirty="0">
                <a:solidFill>
                  <a:srgbClr val="FF0000"/>
                </a:solidFill>
                <a:cs typeface="+mn-ea"/>
                <a:sym typeface="+mn-lt"/>
              </a:rPr>
              <a:t>上传文件</a:t>
            </a:r>
          </a:p>
        </p:txBody>
      </p:sp>
      <p:pic>
        <p:nvPicPr>
          <p:cNvPr id="3" name="图片 2"/>
          <p:cNvPicPr>
            <a:picLocks noChangeAspect="1"/>
          </p:cNvPicPr>
          <p:nvPr/>
        </p:nvPicPr>
        <p:blipFill>
          <a:blip r:embed="rId5"/>
          <a:stretch>
            <a:fillRect/>
          </a:stretch>
        </p:blipFill>
        <p:spPr>
          <a:xfrm>
            <a:off x="1420495" y="2165985"/>
            <a:ext cx="5273040" cy="1531620"/>
          </a:xfrm>
          <a:prstGeom prst="rect">
            <a:avLst/>
          </a:prstGeom>
        </p:spPr>
      </p:pic>
      <p:pic>
        <p:nvPicPr>
          <p:cNvPr id="4" name="图片 3"/>
          <p:cNvPicPr>
            <a:picLocks noChangeAspect="1"/>
          </p:cNvPicPr>
          <p:nvPr/>
        </p:nvPicPr>
        <p:blipFill>
          <a:blip r:embed="rId6"/>
          <a:stretch>
            <a:fillRect/>
          </a:stretch>
        </p:blipFill>
        <p:spPr>
          <a:xfrm>
            <a:off x="396240" y="4318000"/>
            <a:ext cx="6530340" cy="2118360"/>
          </a:xfrm>
          <a:prstGeom prst="rect">
            <a:avLst/>
          </a:prstGeom>
        </p:spPr>
      </p:pic>
      <p:cxnSp>
        <p:nvCxnSpPr>
          <p:cNvPr id="5" name="直接箭头连接符 4"/>
          <p:cNvCxnSpPr/>
          <p:nvPr/>
        </p:nvCxnSpPr>
        <p:spPr>
          <a:xfrm flipH="1">
            <a:off x="3519170" y="3707130"/>
            <a:ext cx="10160" cy="54800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4387215" y="5524500"/>
            <a:ext cx="1309370" cy="426085"/>
          </a:xfrm>
          <a:prstGeom prst="rect">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endParaRPr>
          </a:p>
        </p:txBody>
      </p:sp>
      <p:pic>
        <p:nvPicPr>
          <p:cNvPr id="10" name="图片 9"/>
          <p:cNvPicPr>
            <a:picLocks noChangeAspect="1"/>
          </p:cNvPicPr>
          <p:nvPr/>
        </p:nvPicPr>
        <p:blipFill>
          <a:blip r:embed="rId7"/>
          <a:stretch>
            <a:fillRect/>
          </a:stretch>
        </p:blipFill>
        <p:spPr>
          <a:xfrm>
            <a:off x="7247890" y="1494790"/>
            <a:ext cx="4815840" cy="4152900"/>
          </a:xfrm>
          <a:prstGeom prst="rect">
            <a:avLst/>
          </a:prstGeom>
        </p:spPr>
      </p:pic>
      <p:cxnSp>
        <p:nvCxnSpPr>
          <p:cNvPr id="11" name="直接箭头连接符 10"/>
          <p:cNvCxnSpPr/>
          <p:nvPr/>
        </p:nvCxnSpPr>
        <p:spPr>
          <a:xfrm flipV="1">
            <a:off x="5983605" y="3266440"/>
            <a:ext cx="1886585" cy="154114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prism isInverted="1"/>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0" y="0"/>
            <a:ext cx="8445373" cy="6532414"/>
          </a:xfrm>
          <a:custGeom>
            <a:avLst/>
            <a:gdLst>
              <a:gd name="connsiteX0" fmla="*/ 1251307 w 8445373"/>
              <a:gd name="connsiteY0" fmla="*/ 0 h 6532414"/>
              <a:gd name="connsiteX1" fmla="*/ 8441547 w 8445373"/>
              <a:gd name="connsiteY1" fmla="*/ 0 h 6532414"/>
              <a:gd name="connsiteX2" fmla="*/ 8445261 w 8445373"/>
              <a:gd name="connsiteY2" fmla="*/ 24706 h 6532414"/>
              <a:gd name="connsiteX3" fmla="*/ 4724399 w 8445373"/>
              <a:gd name="connsiteY3" fmla="*/ 3596639 h 6532414"/>
              <a:gd name="connsiteX4" fmla="*/ 3581399 w 8445373"/>
              <a:gd name="connsiteY4" fmla="*/ 5547360 h 6532414"/>
              <a:gd name="connsiteX5" fmla="*/ 1539237 w 8445373"/>
              <a:gd name="connsiteY5" fmla="*/ 6416040 h 6532414"/>
              <a:gd name="connsiteX6" fmla="*/ 60719 w 8445373"/>
              <a:gd name="connsiteY6" fmla="*/ 3918853 h 6532414"/>
              <a:gd name="connsiteX7" fmla="*/ 0 w 8445373"/>
              <a:gd name="connsiteY7" fmla="*/ 3751607 h 6532414"/>
              <a:gd name="connsiteX8" fmla="*/ 0 w 8445373"/>
              <a:gd name="connsiteY8" fmla="*/ 1396640 h 6532414"/>
              <a:gd name="connsiteX9" fmla="*/ 36441 w 8445373"/>
              <a:gd name="connsiteY9" fmla="*/ 1300858 h 6532414"/>
              <a:gd name="connsiteX10" fmla="*/ 1059315 w 8445373"/>
              <a:gd name="connsiteY10" fmla="*/ 98632 h 6532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45373" h="6532414">
                <a:moveTo>
                  <a:pt x="1251307" y="0"/>
                </a:moveTo>
                <a:lnTo>
                  <a:pt x="8441547" y="0"/>
                </a:lnTo>
                <a:lnTo>
                  <a:pt x="8445261" y="24706"/>
                </a:lnTo>
                <a:cubicBezTo>
                  <a:pt x="8466527" y="906611"/>
                  <a:pt x="5479414" y="2823209"/>
                  <a:pt x="4724399" y="3596639"/>
                </a:cubicBezTo>
                <a:cubicBezTo>
                  <a:pt x="3891279" y="4450079"/>
                  <a:pt x="3868419" y="4726940"/>
                  <a:pt x="3581399" y="5547360"/>
                </a:cubicBezTo>
                <a:cubicBezTo>
                  <a:pt x="3233419" y="6306820"/>
                  <a:pt x="2151377" y="6758940"/>
                  <a:pt x="1539237" y="6416040"/>
                </a:cubicBezTo>
                <a:cubicBezTo>
                  <a:pt x="1003615" y="6116003"/>
                  <a:pt x="442711" y="4946690"/>
                  <a:pt x="60719" y="3918853"/>
                </a:cubicBezTo>
                <a:lnTo>
                  <a:pt x="0" y="3751607"/>
                </a:lnTo>
                <a:lnTo>
                  <a:pt x="0" y="1396640"/>
                </a:lnTo>
                <a:lnTo>
                  <a:pt x="36441" y="1300858"/>
                </a:lnTo>
                <a:cubicBezTo>
                  <a:pt x="244749" y="816401"/>
                  <a:pt x="580617" y="382708"/>
                  <a:pt x="1059315" y="98632"/>
                </a:cubicBezTo>
                <a:close/>
              </a:path>
            </a:pathLst>
          </a:custGeom>
          <a:solidFill>
            <a:srgbClr val="E0D4FF">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 name="图片 1"/>
          <p:cNvPicPr>
            <a:picLocks noChangeAspect="1"/>
          </p:cNvPicPr>
          <p:nvPr/>
        </p:nvPicPr>
        <p:blipFill>
          <a:blip r:embed="rId3"/>
          <a:stretch>
            <a:fillRect/>
          </a:stretch>
        </p:blipFill>
        <p:spPr>
          <a:xfrm>
            <a:off x="426720" y="198120"/>
            <a:ext cx="5930472" cy="4870924"/>
          </a:xfrm>
          <a:prstGeom prst="rect">
            <a:avLst/>
          </a:prstGeom>
        </p:spPr>
      </p:pic>
      <p:grpSp>
        <p:nvGrpSpPr>
          <p:cNvPr id="5" name="组合 4"/>
          <p:cNvGrpSpPr/>
          <p:nvPr/>
        </p:nvGrpSpPr>
        <p:grpSpPr>
          <a:xfrm>
            <a:off x="7279998" y="1859853"/>
            <a:ext cx="4641850" cy="4657725"/>
            <a:chOff x="7401283" y="3133028"/>
            <a:chExt cx="4641850" cy="4657725"/>
          </a:xfrm>
        </p:grpSpPr>
        <p:sp>
          <p:nvSpPr>
            <p:cNvPr id="10" name="文本框 9"/>
            <p:cNvSpPr txBox="1"/>
            <p:nvPr/>
          </p:nvSpPr>
          <p:spPr>
            <a:xfrm>
              <a:off x="7401283" y="3133028"/>
              <a:ext cx="3576955" cy="553085"/>
            </a:xfrm>
            <a:prstGeom prst="rect">
              <a:avLst/>
            </a:prstGeom>
            <a:noFill/>
          </p:spPr>
          <p:txBody>
            <a:bodyPr wrap="square" rtlCol="0">
              <a:spAutoFit/>
            </a:bodyPr>
            <a:lstStyle/>
            <a:p>
              <a:r>
                <a:rPr lang="en-US" altLang="zh-CN" sz="3000" spc="300" dirty="0">
                  <a:cs typeface="+mn-ea"/>
                  <a:sym typeface="+mn-lt"/>
                </a:rPr>
                <a:t>RSDT</a:t>
              </a:r>
              <a:r>
                <a:rPr lang="zh-CN" altLang="en-US" sz="3000" spc="300" dirty="0">
                  <a:cs typeface="+mn-ea"/>
                  <a:sym typeface="+mn-lt"/>
                </a:rPr>
                <a:t>阅读法</a:t>
              </a:r>
            </a:p>
          </p:txBody>
        </p:sp>
        <p:sp>
          <p:nvSpPr>
            <p:cNvPr id="11" name="文本框 10"/>
            <p:cNvSpPr txBox="1"/>
            <p:nvPr/>
          </p:nvSpPr>
          <p:spPr>
            <a:xfrm>
              <a:off x="7401283" y="4006153"/>
              <a:ext cx="4641850" cy="3784600"/>
            </a:xfrm>
            <a:prstGeom prst="rect">
              <a:avLst/>
            </a:prstGeom>
            <a:noFill/>
          </p:spPr>
          <p:txBody>
            <a:bodyPr wrap="square" rtlCol="0">
              <a:spAutoFit/>
            </a:bodyPr>
            <a:lstStyle/>
            <a:p>
              <a:pPr algn="just">
                <a:lnSpc>
                  <a:spcPct val="150000"/>
                </a:lnSpc>
              </a:pPr>
              <a:r>
                <a:rPr lang="zh-CN" altLang="en-US" sz="2000" spc="300" dirty="0">
                  <a:cs typeface="+mn-ea"/>
                  <a:sym typeface="+mn-lt"/>
                </a:rPr>
                <a:t>   </a:t>
              </a:r>
              <a:r>
                <a:rPr lang="en-US" altLang="zh-CN" sz="2000" spc="300" dirty="0">
                  <a:cs typeface="+mn-ea"/>
                  <a:sym typeface="+mn-lt"/>
                </a:rPr>
                <a:t>  </a:t>
              </a:r>
              <a:r>
                <a:rPr lang="zh-CN" altLang="en-US" sz="2000" spc="300" dirty="0">
                  <a:cs typeface="+mn-ea"/>
                  <a:sym typeface="+mn-lt"/>
                </a:rPr>
                <a:t>1.Run（运行）</a:t>
              </a:r>
            </a:p>
            <a:p>
              <a:pPr algn="just">
                <a:lnSpc>
                  <a:spcPct val="150000"/>
                </a:lnSpc>
              </a:pPr>
              <a:r>
                <a:rPr lang="zh-CN" altLang="en-US" sz="2000" spc="300" dirty="0">
                  <a:cs typeface="+mn-ea"/>
                  <a:sym typeface="+mn-lt"/>
                </a:rPr>
                <a:t>  </a:t>
              </a:r>
              <a:r>
                <a:rPr lang="en-US" altLang="zh-CN" sz="2000" spc="300" dirty="0">
                  <a:cs typeface="+mn-ea"/>
                  <a:sym typeface="+mn-lt"/>
                </a:rPr>
                <a:t>  </a:t>
              </a:r>
              <a:r>
                <a:rPr lang="zh-CN" altLang="en-US" sz="2000" spc="300" dirty="0">
                  <a:cs typeface="+mn-ea"/>
                  <a:sym typeface="+mn-lt"/>
                </a:rPr>
                <a:t> 阅读代码的第一步不是实际地去读取代码，而是去使用软件，跟踪依赖关系。当你了解了软件所提供的功能以后，才能去阅读代码。在这个阶段，你应该能够对代码进行一个总结，并且对输入和输出有一定的了解。</a:t>
              </a: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8"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sz="4500" b="1" i="1" spc="600" dirty="0">
                <a:cs typeface="+mn-ea"/>
                <a:sym typeface="+mn-lt"/>
              </a:rPr>
              <a:t>五、</a:t>
            </a:r>
            <a:r>
              <a:rPr lang="zh-CN" sz="4500" b="1" i="1" spc="600" dirty="0">
                <a:solidFill>
                  <a:srgbClr val="FF0000"/>
                </a:solidFill>
                <a:cs typeface="+mn-ea"/>
                <a:sym typeface="+mn-lt"/>
              </a:rPr>
              <a:t>检出</a:t>
            </a:r>
            <a:r>
              <a:rPr lang="en-US" altLang="zh-CN" sz="4500" b="1" i="1" spc="600" dirty="0">
                <a:solidFill>
                  <a:srgbClr val="FF0000"/>
                </a:solidFill>
                <a:cs typeface="+mn-ea"/>
                <a:sym typeface="+mn-lt"/>
              </a:rPr>
              <a:t>/</a:t>
            </a:r>
            <a:r>
              <a:rPr lang="zh-CN" altLang="en-US" sz="4500" b="1" i="1" spc="600" dirty="0">
                <a:solidFill>
                  <a:srgbClr val="FF0000"/>
                </a:solidFill>
                <a:cs typeface="+mn-ea"/>
                <a:sym typeface="+mn-lt"/>
              </a:rPr>
              <a:t>下载</a:t>
            </a:r>
            <a:r>
              <a:rPr lang="zh-CN" sz="4500" b="1" i="1" spc="600" dirty="0">
                <a:solidFill>
                  <a:srgbClr val="FF0000"/>
                </a:solidFill>
                <a:cs typeface="+mn-ea"/>
                <a:sym typeface="+mn-lt"/>
              </a:rPr>
              <a:t>项目</a:t>
            </a:r>
          </a:p>
        </p:txBody>
      </p:sp>
      <p:pic>
        <p:nvPicPr>
          <p:cNvPr id="2" name="图片 1"/>
          <p:cNvPicPr>
            <a:picLocks noChangeAspect="1"/>
          </p:cNvPicPr>
          <p:nvPr/>
        </p:nvPicPr>
        <p:blipFill>
          <a:blip r:embed="rId5"/>
          <a:stretch>
            <a:fillRect/>
          </a:stretch>
        </p:blipFill>
        <p:spPr>
          <a:xfrm>
            <a:off x="1329690" y="2225675"/>
            <a:ext cx="4366260" cy="30556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prism isInverted="1"/>
      </p:transition>
    </mc:Choice>
    <mc:Fallback xmlns="">
      <p:transition spd="slow">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sz="4500" b="1" i="1" spc="600" dirty="0">
                <a:cs typeface="+mn-ea"/>
                <a:sym typeface="+mn-lt"/>
              </a:rPr>
              <a:t>五、</a:t>
            </a:r>
            <a:r>
              <a:rPr lang="en-US" sz="4500" b="1" i="1" spc="600" dirty="0">
                <a:solidFill>
                  <a:srgbClr val="FF0000"/>
                </a:solidFill>
                <a:cs typeface="+mn-ea"/>
                <a:sym typeface="+mn-lt"/>
              </a:rPr>
              <a:t>issue</a:t>
            </a:r>
            <a:r>
              <a:rPr lang="zh-CN" altLang="en-US" sz="4500" b="1" i="1" spc="600" dirty="0">
                <a:solidFill>
                  <a:srgbClr val="FF0000"/>
                </a:solidFill>
                <a:cs typeface="+mn-ea"/>
                <a:sym typeface="+mn-lt"/>
              </a:rPr>
              <a:t>操作</a:t>
            </a:r>
          </a:p>
        </p:txBody>
      </p:sp>
      <p:sp>
        <p:nvSpPr>
          <p:cNvPr id="3" name="文本框 2"/>
          <p:cNvSpPr txBox="1"/>
          <p:nvPr/>
        </p:nvSpPr>
        <p:spPr>
          <a:xfrm>
            <a:off x="779780" y="1991995"/>
            <a:ext cx="9425305" cy="2861310"/>
          </a:xfrm>
          <a:prstGeom prst="rect">
            <a:avLst/>
          </a:prstGeom>
          <a:noFill/>
        </p:spPr>
        <p:txBody>
          <a:bodyPr wrap="square" rtlCol="0" anchor="t">
            <a:spAutoFit/>
          </a:bodyPr>
          <a:lstStyle/>
          <a:p>
            <a:pPr>
              <a:lnSpc>
                <a:spcPct val="150000"/>
              </a:lnSpc>
            </a:pPr>
            <a:r>
              <a:rPr lang="en-US" altLang="zh-CN" sz="2000"/>
              <a:t>       </a:t>
            </a:r>
            <a:r>
              <a:rPr lang="zh-CN" altLang="en-US" sz="2000"/>
              <a:t>在软件开发过程中，开发者们为了跟踪BUG及进行软件相关讨论，进而方便管理，创建了Issue。</a:t>
            </a:r>
          </a:p>
          <a:p>
            <a:pPr>
              <a:lnSpc>
                <a:spcPct val="150000"/>
              </a:lnSpc>
            </a:pPr>
            <a:endParaRPr lang="zh-CN" altLang="en-US" sz="2000"/>
          </a:p>
          <a:p>
            <a:pPr marL="342900" indent="-342900">
              <a:lnSpc>
                <a:spcPct val="150000"/>
              </a:lnSpc>
              <a:buFont typeface="Wingdings" panose="05000000000000000000" charset="0"/>
              <a:buChar char="l"/>
            </a:pPr>
            <a:r>
              <a:rPr lang="zh-CN" altLang="en-US" sz="2000">
                <a:solidFill>
                  <a:srgbClr val="FF0000"/>
                </a:solidFill>
              </a:rPr>
              <a:t>发现软件的BUG并报告</a:t>
            </a:r>
          </a:p>
          <a:p>
            <a:pPr marL="342900" indent="-342900">
              <a:lnSpc>
                <a:spcPct val="150000"/>
              </a:lnSpc>
              <a:buFont typeface="Wingdings" panose="05000000000000000000" charset="0"/>
              <a:buChar char="l"/>
            </a:pPr>
            <a:r>
              <a:rPr lang="zh-CN" altLang="en-US" sz="2000">
                <a:solidFill>
                  <a:srgbClr val="FF0000"/>
                </a:solidFill>
              </a:rPr>
              <a:t>有事想向作者询问、探讨</a:t>
            </a:r>
          </a:p>
          <a:p>
            <a:pPr marL="342900" indent="-342900">
              <a:lnSpc>
                <a:spcPct val="150000"/>
              </a:lnSpc>
              <a:buFont typeface="Wingdings" panose="05000000000000000000" charset="0"/>
              <a:buChar char="l"/>
            </a:pPr>
            <a:r>
              <a:rPr lang="zh-CN" altLang="en-US" sz="2000">
                <a:solidFill>
                  <a:srgbClr val="FF0000"/>
                </a:solidFill>
              </a:rPr>
              <a:t>事先列出今后准备实施的任务</a:t>
            </a:r>
          </a:p>
        </p:txBody>
      </p:sp>
    </p:spTree>
  </p:cSld>
  <p:clrMapOvr>
    <a:masterClrMapping/>
  </p:clrMapOvr>
  <mc:AlternateContent xmlns:mc="http://schemas.openxmlformats.org/markup-compatibility/2006" xmlns:p14="http://schemas.microsoft.com/office/powerpoint/2010/main">
    <mc:Choice Requires="p14">
      <p:transition spd="slow">
        <p14:prism isInverted="1"/>
      </p:transition>
    </mc:Choice>
    <mc:Fallback xmlns="">
      <p:transition spd="slow">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sz="4500" b="1" i="1" spc="600" dirty="0">
                <a:cs typeface="+mn-ea"/>
                <a:sym typeface="+mn-lt"/>
              </a:rPr>
              <a:t>五、</a:t>
            </a:r>
            <a:r>
              <a:rPr lang="en-US" sz="4500" b="1" i="1" spc="600" dirty="0">
                <a:solidFill>
                  <a:srgbClr val="FF0000"/>
                </a:solidFill>
                <a:cs typeface="+mn-ea"/>
                <a:sym typeface="+mn-lt"/>
              </a:rPr>
              <a:t>issue</a:t>
            </a:r>
            <a:r>
              <a:rPr lang="zh-CN" altLang="en-US" sz="4500" b="1" i="1" spc="600" dirty="0">
                <a:solidFill>
                  <a:srgbClr val="FF0000"/>
                </a:solidFill>
                <a:cs typeface="+mn-ea"/>
                <a:sym typeface="+mn-lt"/>
              </a:rPr>
              <a:t>操作</a:t>
            </a:r>
          </a:p>
        </p:txBody>
      </p:sp>
      <p:pic>
        <p:nvPicPr>
          <p:cNvPr id="2" name="图片 1"/>
          <p:cNvPicPr>
            <a:picLocks noChangeAspect="1"/>
          </p:cNvPicPr>
          <p:nvPr/>
        </p:nvPicPr>
        <p:blipFill>
          <a:blip r:embed="rId5"/>
          <a:stretch>
            <a:fillRect/>
          </a:stretch>
        </p:blipFill>
        <p:spPr>
          <a:xfrm>
            <a:off x="1480820" y="2439670"/>
            <a:ext cx="8702040" cy="40081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prism isInverted="1"/>
      </p:transition>
    </mc:Choice>
    <mc:Fallback xmlns="">
      <p:transition spd="slow">
        <p:fade/>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sz="4500" b="1" i="1" spc="600" dirty="0">
                <a:cs typeface="+mn-ea"/>
                <a:sym typeface="+mn-lt"/>
              </a:rPr>
              <a:t>五、</a:t>
            </a:r>
            <a:r>
              <a:rPr lang="en-US" sz="4500" b="1" i="1" spc="600" dirty="0">
                <a:solidFill>
                  <a:srgbClr val="FF0000"/>
                </a:solidFill>
                <a:cs typeface="+mn-ea"/>
                <a:sym typeface="+mn-lt"/>
              </a:rPr>
              <a:t>issue</a:t>
            </a:r>
            <a:r>
              <a:rPr lang="zh-CN" altLang="en-US" sz="4500" b="1" i="1" spc="600" dirty="0">
                <a:solidFill>
                  <a:srgbClr val="FF0000"/>
                </a:solidFill>
                <a:cs typeface="+mn-ea"/>
                <a:sym typeface="+mn-lt"/>
              </a:rPr>
              <a:t>操作</a:t>
            </a:r>
          </a:p>
        </p:txBody>
      </p:sp>
      <p:pic>
        <p:nvPicPr>
          <p:cNvPr id="2" name="图片 1"/>
          <p:cNvPicPr>
            <a:picLocks noChangeAspect="1"/>
          </p:cNvPicPr>
          <p:nvPr/>
        </p:nvPicPr>
        <p:blipFill>
          <a:blip r:embed="rId5"/>
          <a:stretch>
            <a:fillRect/>
          </a:stretch>
        </p:blipFill>
        <p:spPr>
          <a:xfrm>
            <a:off x="1934210" y="1991995"/>
            <a:ext cx="7208520" cy="2644140"/>
          </a:xfrm>
          <a:prstGeom prst="rect">
            <a:avLst/>
          </a:prstGeom>
        </p:spPr>
      </p:pic>
      <p:sp>
        <p:nvSpPr>
          <p:cNvPr id="4" name="矩形 3"/>
          <p:cNvSpPr/>
          <p:nvPr/>
        </p:nvSpPr>
        <p:spPr>
          <a:xfrm>
            <a:off x="2748280" y="2449195"/>
            <a:ext cx="1430020" cy="700405"/>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6"/>
          <a:stretch>
            <a:fillRect/>
          </a:stretch>
        </p:blipFill>
        <p:spPr>
          <a:xfrm>
            <a:off x="2559050" y="5129530"/>
            <a:ext cx="3909060" cy="777240"/>
          </a:xfrm>
          <a:prstGeom prst="rect">
            <a:avLst/>
          </a:prstGeom>
        </p:spPr>
      </p:pic>
      <p:cxnSp>
        <p:nvCxnSpPr>
          <p:cNvPr id="6" name="直接箭头连接符 5"/>
          <p:cNvCxnSpPr/>
          <p:nvPr/>
        </p:nvCxnSpPr>
        <p:spPr>
          <a:xfrm flipH="1">
            <a:off x="3701415" y="4636135"/>
            <a:ext cx="10160" cy="54800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prism isInverted="1"/>
      </p:transition>
    </mc:Choice>
    <mc:Fallback xmlns="">
      <p:transition spd="slow">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sz="4500" b="1" i="1" spc="600" dirty="0">
                <a:cs typeface="+mn-ea"/>
                <a:sym typeface="+mn-lt"/>
              </a:rPr>
              <a:t>五、</a:t>
            </a:r>
            <a:r>
              <a:rPr lang="en-US" sz="4500" b="1" i="1" spc="600" dirty="0">
                <a:solidFill>
                  <a:srgbClr val="FF0000"/>
                </a:solidFill>
                <a:cs typeface="+mn-ea"/>
                <a:sym typeface="+mn-lt"/>
              </a:rPr>
              <a:t>issue</a:t>
            </a:r>
            <a:r>
              <a:rPr lang="zh-CN" altLang="en-US" sz="4500" b="1" i="1" spc="600" dirty="0">
                <a:solidFill>
                  <a:srgbClr val="FF0000"/>
                </a:solidFill>
                <a:cs typeface="+mn-ea"/>
                <a:sym typeface="+mn-lt"/>
              </a:rPr>
              <a:t>操作</a:t>
            </a:r>
          </a:p>
        </p:txBody>
      </p:sp>
      <p:pic>
        <p:nvPicPr>
          <p:cNvPr id="8" name="图片 7"/>
          <p:cNvPicPr>
            <a:picLocks noChangeAspect="1"/>
          </p:cNvPicPr>
          <p:nvPr/>
        </p:nvPicPr>
        <p:blipFill>
          <a:blip r:embed="rId5"/>
          <a:stretch>
            <a:fillRect/>
          </a:stretch>
        </p:blipFill>
        <p:spPr>
          <a:xfrm>
            <a:off x="1998345" y="1991995"/>
            <a:ext cx="7078980" cy="44500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prism isInverted="1"/>
      </p:transition>
    </mc:Choice>
    <mc:Fallback xmlns="">
      <p:transition spd="slow">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sz="4500" b="1" i="1" spc="600" dirty="0">
                <a:cs typeface="+mn-ea"/>
                <a:sym typeface="+mn-lt"/>
              </a:rPr>
              <a:t>五、</a:t>
            </a:r>
            <a:r>
              <a:rPr lang="en-US" sz="4500" b="1" i="1" spc="600" dirty="0">
                <a:solidFill>
                  <a:srgbClr val="FF0000"/>
                </a:solidFill>
                <a:cs typeface="+mn-ea"/>
                <a:sym typeface="+mn-lt"/>
              </a:rPr>
              <a:t>issue</a:t>
            </a:r>
            <a:r>
              <a:rPr lang="zh-CN" altLang="en-US" sz="4500" b="1" i="1" spc="600" dirty="0">
                <a:solidFill>
                  <a:srgbClr val="FF0000"/>
                </a:solidFill>
                <a:cs typeface="+mn-ea"/>
                <a:sym typeface="+mn-lt"/>
              </a:rPr>
              <a:t>操作</a:t>
            </a:r>
          </a:p>
        </p:txBody>
      </p:sp>
      <p:pic>
        <p:nvPicPr>
          <p:cNvPr id="3" name="图片 2"/>
          <p:cNvPicPr>
            <a:picLocks noChangeAspect="1"/>
          </p:cNvPicPr>
          <p:nvPr/>
        </p:nvPicPr>
        <p:blipFill>
          <a:blip r:embed="rId5"/>
          <a:stretch>
            <a:fillRect/>
          </a:stretch>
        </p:blipFill>
        <p:spPr>
          <a:xfrm>
            <a:off x="1967865" y="2273300"/>
            <a:ext cx="7614920" cy="38309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prism isInverted="1"/>
      </p:transition>
    </mc:Choice>
    <mc:Fallback xmlns="">
      <p:transition spd="slow">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sz="4500" b="1" i="1" spc="600" dirty="0">
                <a:cs typeface="+mn-ea"/>
                <a:sym typeface="+mn-lt"/>
              </a:rPr>
              <a:t>五、</a:t>
            </a:r>
            <a:r>
              <a:rPr lang="en-US" sz="4500" b="1" i="1" spc="600" dirty="0">
                <a:solidFill>
                  <a:srgbClr val="FF0000"/>
                </a:solidFill>
                <a:cs typeface="+mn-ea"/>
                <a:sym typeface="+mn-lt"/>
              </a:rPr>
              <a:t>issue</a:t>
            </a:r>
            <a:r>
              <a:rPr lang="zh-CN" altLang="en-US" sz="4500" b="1" i="1" spc="600" dirty="0">
                <a:solidFill>
                  <a:srgbClr val="FF0000"/>
                </a:solidFill>
                <a:cs typeface="+mn-ea"/>
                <a:sym typeface="+mn-lt"/>
              </a:rPr>
              <a:t>操作</a:t>
            </a:r>
          </a:p>
        </p:txBody>
      </p:sp>
      <p:pic>
        <p:nvPicPr>
          <p:cNvPr id="2" name="图片 1"/>
          <p:cNvPicPr>
            <a:picLocks noChangeAspect="1"/>
          </p:cNvPicPr>
          <p:nvPr/>
        </p:nvPicPr>
        <p:blipFill>
          <a:blip r:embed="rId5"/>
          <a:stretch>
            <a:fillRect/>
          </a:stretch>
        </p:blipFill>
        <p:spPr>
          <a:xfrm>
            <a:off x="3448050" y="1924050"/>
            <a:ext cx="7345680" cy="4594860"/>
          </a:xfrm>
          <a:prstGeom prst="rect">
            <a:avLst/>
          </a:prstGeom>
        </p:spPr>
      </p:pic>
      <p:sp>
        <p:nvSpPr>
          <p:cNvPr id="8" name="矩形 7"/>
          <p:cNvSpPr/>
          <p:nvPr/>
        </p:nvSpPr>
        <p:spPr>
          <a:xfrm>
            <a:off x="1102360" y="3449955"/>
            <a:ext cx="1309370" cy="1176655"/>
          </a:xfrm>
          <a:prstGeom prst="rect">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chemeClr val="tx1"/>
                </a:solidFill>
              </a:rPr>
              <a:t>1.</a:t>
            </a:r>
            <a:r>
              <a:rPr lang="zh-CN" altLang="en-US" sz="2000" b="1">
                <a:solidFill>
                  <a:schemeClr val="tx1"/>
                </a:solidFill>
              </a:rPr>
              <a:t>用户</a:t>
            </a:r>
            <a:r>
              <a:rPr lang="en-US" altLang="zh-CN" sz="2000" b="1">
                <a:solidFill>
                  <a:schemeClr val="tx1"/>
                </a:solidFill>
              </a:rPr>
              <a:t>2</a:t>
            </a:r>
            <a:r>
              <a:rPr lang="zh-CN" altLang="en-US" sz="2000" b="1">
                <a:solidFill>
                  <a:schemeClr val="tx1"/>
                </a:solidFill>
              </a:rPr>
              <a:t>答复并关闭</a:t>
            </a:r>
            <a:r>
              <a:rPr lang="en-US" altLang="zh-CN" sz="2000" b="1">
                <a:solidFill>
                  <a:schemeClr val="tx1"/>
                </a:solidFill>
              </a:rPr>
              <a:t>issue</a:t>
            </a:r>
          </a:p>
        </p:txBody>
      </p:sp>
    </p:spTree>
  </p:cSld>
  <p:clrMapOvr>
    <a:masterClrMapping/>
  </p:clrMapOvr>
  <mc:AlternateContent xmlns:mc="http://schemas.openxmlformats.org/markup-compatibility/2006" xmlns:p14="http://schemas.microsoft.com/office/powerpoint/2010/main">
    <mc:Choice Requires="p14">
      <p:transition spd="slow">
        <p14:prism isInverted="1"/>
      </p:transition>
    </mc:Choice>
    <mc:Fallback xmlns="">
      <p:transition spd="slow">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en-US" altLang="zh-CN" sz="4500" b="1" i="1" spc="600" dirty="0">
                <a:cs typeface="+mn-ea"/>
                <a:sym typeface="+mn-lt"/>
              </a:rPr>
              <a:t>Tips</a:t>
            </a:r>
            <a:r>
              <a:rPr lang="zh-CN" altLang="en-US" sz="4500" b="1" i="1" spc="600" dirty="0">
                <a:cs typeface="+mn-ea"/>
                <a:sym typeface="+mn-lt"/>
              </a:rPr>
              <a:t>：</a:t>
            </a:r>
            <a:r>
              <a:rPr lang="zh-CN" sz="4500" b="1" i="1" spc="600" dirty="0">
                <a:solidFill>
                  <a:srgbClr val="FF0000"/>
                </a:solidFill>
                <a:cs typeface="+mn-ea"/>
                <a:sym typeface="+mn-lt"/>
              </a:rPr>
              <a:t>国内代码托管平台</a:t>
            </a:r>
          </a:p>
        </p:txBody>
      </p:sp>
      <p:sp>
        <p:nvSpPr>
          <p:cNvPr id="2" name="文本框 1"/>
          <p:cNvSpPr txBox="1"/>
          <p:nvPr/>
        </p:nvSpPr>
        <p:spPr>
          <a:xfrm>
            <a:off x="789305" y="1924050"/>
            <a:ext cx="10744835" cy="1599565"/>
          </a:xfrm>
          <a:prstGeom prst="rect">
            <a:avLst/>
          </a:prstGeom>
          <a:noFill/>
        </p:spPr>
        <p:txBody>
          <a:bodyPr wrap="square" rtlCol="0" anchor="t">
            <a:spAutoFit/>
          </a:bodyPr>
          <a:lstStyle/>
          <a:p>
            <a:r>
              <a:rPr lang="zh-CN" altLang="en-US" sz="2000" b="1"/>
              <a:t>1. 开源中国旗下的代码托管平台：码云（Gitee）</a:t>
            </a:r>
          </a:p>
          <a:p>
            <a:pPr>
              <a:lnSpc>
                <a:spcPct val="130000"/>
              </a:lnSpc>
            </a:pPr>
            <a:r>
              <a:rPr lang="en-US" altLang="zh-CN" sz="2000"/>
              <a:t>       </a:t>
            </a:r>
            <a:r>
              <a:rPr lang="zh-CN" altLang="en-US" sz="2000"/>
              <a:t>码云是开源中国社区团队（深圳市奥思网络科技有限公司）推出的基于Git的免费代码托管平台，并且为开发者提供云端软件开发协作平台。无论是个人、团队、或者是企业，都能够用码云实现代码托管、项目管理与协作开发。</a:t>
            </a:r>
          </a:p>
        </p:txBody>
      </p:sp>
      <p:pic>
        <p:nvPicPr>
          <p:cNvPr id="3" name="图片 2"/>
          <p:cNvPicPr>
            <a:picLocks noChangeAspect="1"/>
          </p:cNvPicPr>
          <p:nvPr/>
        </p:nvPicPr>
        <p:blipFill>
          <a:blip r:embed="rId5"/>
          <a:stretch>
            <a:fillRect/>
          </a:stretch>
        </p:blipFill>
        <p:spPr>
          <a:xfrm>
            <a:off x="2715260" y="3523615"/>
            <a:ext cx="6516370" cy="32378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prism isInverted="1"/>
      </p:transition>
    </mc:Choice>
    <mc:Fallback xmlns="">
      <p:transition spd="slow">
        <p:fade/>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sz="4500" b="1" i="1" spc="600" dirty="0">
                <a:cs typeface="+mn-ea"/>
                <a:sym typeface="+mn-lt"/>
              </a:rPr>
              <a:t>五、</a:t>
            </a:r>
            <a:r>
              <a:rPr lang="en-US" sz="4500" b="1" i="1" spc="600" dirty="0">
                <a:solidFill>
                  <a:srgbClr val="FF0000"/>
                </a:solidFill>
                <a:cs typeface="+mn-ea"/>
                <a:sym typeface="+mn-lt"/>
              </a:rPr>
              <a:t>issue</a:t>
            </a:r>
            <a:r>
              <a:rPr lang="zh-CN" altLang="en-US" sz="4500" b="1" i="1" spc="600" dirty="0">
                <a:solidFill>
                  <a:srgbClr val="FF0000"/>
                </a:solidFill>
                <a:cs typeface="+mn-ea"/>
                <a:sym typeface="+mn-lt"/>
              </a:rPr>
              <a:t>操作</a:t>
            </a:r>
          </a:p>
        </p:txBody>
      </p:sp>
      <p:sp>
        <p:nvSpPr>
          <p:cNvPr id="8" name="矩形 7"/>
          <p:cNvSpPr/>
          <p:nvPr/>
        </p:nvSpPr>
        <p:spPr>
          <a:xfrm>
            <a:off x="153670" y="3406140"/>
            <a:ext cx="1309370" cy="1176655"/>
          </a:xfrm>
          <a:prstGeom prst="rect">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chemeClr val="tx1"/>
                </a:solidFill>
              </a:rPr>
              <a:t>2.</a:t>
            </a:r>
            <a:r>
              <a:rPr lang="zh-CN" altLang="en-US" sz="2000" b="1">
                <a:solidFill>
                  <a:schemeClr val="tx1"/>
                </a:solidFill>
              </a:rPr>
              <a:t>用户</a:t>
            </a:r>
            <a:r>
              <a:rPr lang="en-US" altLang="zh-CN" sz="2000" b="1">
                <a:solidFill>
                  <a:schemeClr val="tx1"/>
                </a:solidFill>
              </a:rPr>
              <a:t>1</a:t>
            </a:r>
            <a:r>
              <a:rPr lang="zh-CN" altLang="en-US" sz="2000" b="1">
                <a:solidFill>
                  <a:schemeClr val="tx1"/>
                </a:solidFill>
              </a:rPr>
              <a:t>也可以关闭</a:t>
            </a:r>
            <a:r>
              <a:rPr lang="en-US" altLang="zh-CN" sz="2000" b="1">
                <a:solidFill>
                  <a:schemeClr val="tx1"/>
                </a:solidFill>
              </a:rPr>
              <a:t>issue</a:t>
            </a:r>
          </a:p>
        </p:txBody>
      </p:sp>
      <p:pic>
        <p:nvPicPr>
          <p:cNvPr id="3" name="图片 2"/>
          <p:cNvPicPr>
            <a:picLocks noChangeAspect="1"/>
          </p:cNvPicPr>
          <p:nvPr/>
        </p:nvPicPr>
        <p:blipFill>
          <a:blip r:embed="rId5"/>
          <a:stretch>
            <a:fillRect/>
          </a:stretch>
        </p:blipFill>
        <p:spPr>
          <a:xfrm>
            <a:off x="1633220" y="2089785"/>
            <a:ext cx="5048885" cy="3809365"/>
          </a:xfrm>
          <a:prstGeom prst="rect">
            <a:avLst/>
          </a:prstGeom>
        </p:spPr>
      </p:pic>
      <p:sp>
        <p:nvSpPr>
          <p:cNvPr id="4" name="矩形 3"/>
          <p:cNvSpPr/>
          <p:nvPr/>
        </p:nvSpPr>
        <p:spPr>
          <a:xfrm>
            <a:off x="4778375" y="5502910"/>
            <a:ext cx="1309370" cy="396240"/>
          </a:xfrm>
          <a:prstGeom prst="rect">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b="1">
              <a:solidFill>
                <a:schemeClr val="tx1"/>
              </a:solidFill>
            </a:endParaRPr>
          </a:p>
        </p:txBody>
      </p:sp>
      <p:pic>
        <p:nvPicPr>
          <p:cNvPr id="5" name="图片 4"/>
          <p:cNvPicPr>
            <a:picLocks noChangeAspect="1"/>
          </p:cNvPicPr>
          <p:nvPr/>
        </p:nvPicPr>
        <p:blipFill>
          <a:blip r:embed="rId6"/>
          <a:stretch>
            <a:fillRect/>
          </a:stretch>
        </p:blipFill>
        <p:spPr>
          <a:xfrm>
            <a:off x="7411720" y="2393950"/>
            <a:ext cx="4549140" cy="3200400"/>
          </a:xfrm>
          <a:prstGeom prst="rect">
            <a:avLst/>
          </a:prstGeom>
        </p:spPr>
      </p:pic>
      <p:cxnSp>
        <p:nvCxnSpPr>
          <p:cNvPr id="6" name="直接箭头连接符 5"/>
          <p:cNvCxnSpPr>
            <a:stCxn id="3" idx="3"/>
            <a:endCxn id="5" idx="1"/>
          </p:cNvCxnSpPr>
          <p:nvPr/>
        </p:nvCxnSpPr>
        <p:spPr>
          <a:xfrm flipV="1">
            <a:off x="6682105" y="3994150"/>
            <a:ext cx="729615" cy="63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7"/>
          <a:stretch>
            <a:fillRect/>
          </a:stretch>
        </p:blipFill>
        <p:spPr>
          <a:xfrm>
            <a:off x="2628900" y="1992630"/>
            <a:ext cx="6934200" cy="28727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prism isInverted="1"/>
      </p:transition>
    </mc:Choice>
    <mc:Fallback xmlns="">
      <p:transition spd="slow">
        <p:fade/>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sz="4500" b="1" i="1" spc="600" dirty="0">
                <a:cs typeface="+mn-ea"/>
                <a:sym typeface="+mn-lt"/>
              </a:rPr>
              <a:t>五、</a:t>
            </a:r>
            <a:r>
              <a:rPr lang="en-US" sz="4500" b="1" i="1" spc="600" dirty="0">
                <a:solidFill>
                  <a:srgbClr val="FF0000"/>
                </a:solidFill>
                <a:cs typeface="+mn-ea"/>
                <a:sym typeface="+mn-lt"/>
              </a:rPr>
              <a:t>issue</a:t>
            </a:r>
            <a:r>
              <a:rPr lang="zh-CN" altLang="en-US" sz="4500" b="1" i="1" spc="600" dirty="0">
                <a:solidFill>
                  <a:srgbClr val="FF0000"/>
                </a:solidFill>
                <a:cs typeface="+mn-ea"/>
                <a:sym typeface="+mn-lt"/>
              </a:rPr>
              <a:t>操作</a:t>
            </a:r>
          </a:p>
        </p:txBody>
      </p:sp>
      <p:cxnSp>
        <p:nvCxnSpPr>
          <p:cNvPr id="6" name="直接箭头连接符 5"/>
          <p:cNvCxnSpPr>
            <a:stCxn id="3" idx="3"/>
            <a:endCxn id="5" idx="1"/>
          </p:cNvCxnSpPr>
          <p:nvPr/>
        </p:nvCxnSpPr>
        <p:spPr>
          <a:xfrm flipV="1">
            <a:off x="6682105" y="3994150"/>
            <a:ext cx="729615" cy="63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5"/>
          <a:stretch>
            <a:fillRect/>
          </a:stretch>
        </p:blipFill>
        <p:spPr>
          <a:xfrm>
            <a:off x="2510790" y="2661285"/>
            <a:ext cx="6934200" cy="28727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prism isInverted="1"/>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0" y="0"/>
            <a:ext cx="5217936" cy="6858000"/>
          </a:xfrm>
          <a:custGeom>
            <a:avLst/>
            <a:gdLst>
              <a:gd name="connsiteX0" fmla="*/ 869460 w 5217936"/>
              <a:gd name="connsiteY0" fmla="*/ 0 h 6858000"/>
              <a:gd name="connsiteX1" fmla="*/ 3293400 w 5217936"/>
              <a:gd name="connsiteY1" fmla="*/ 0 h 6858000"/>
              <a:gd name="connsiteX2" fmla="*/ 3321115 w 5217936"/>
              <a:gd name="connsiteY2" fmla="*/ 33028 h 6858000"/>
              <a:gd name="connsiteX3" fmla="*/ 3718560 w 5217936"/>
              <a:gd name="connsiteY3" fmla="*/ 1584961 h 6858000"/>
              <a:gd name="connsiteX4" fmla="*/ 5059680 w 5217936"/>
              <a:gd name="connsiteY4" fmla="*/ 3124200 h 6858000"/>
              <a:gd name="connsiteX5" fmla="*/ 4770120 w 5217936"/>
              <a:gd name="connsiteY5" fmla="*/ 4948834 h 6858000"/>
              <a:gd name="connsiteX6" fmla="*/ 5105400 w 5217936"/>
              <a:gd name="connsiteY6" fmla="*/ 6751321 h 6858000"/>
              <a:gd name="connsiteX7" fmla="*/ 4982233 w 5217936"/>
              <a:gd name="connsiteY7" fmla="*/ 6858000 h 6858000"/>
              <a:gd name="connsiteX8" fmla="*/ 1157788 w 5217936"/>
              <a:gd name="connsiteY8" fmla="*/ 6858000 h 6858000"/>
              <a:gd name="connsiteX9" fmla="*/ 1070365 w 5217936"/>
              <a:gd name="connsiteY9" fmla="*/ 6787921 h 6858000"/>
              <a:gd name="connsiteX10" fmla="*/ 150495 w 5217936"/>
              <a:gd name="connsiteY10" fmla="*/ 5763661 h 6858000"/>
              <a:gd name="connsiteX11" fmla="*/ 0 w 5217936"/>
              <a:gd name="connsiteY11" fmla="*/ 5535755 h 6858000"/>
              <a:gd name="connsiteX12" fmla="*/ 0 w 5217936"/>
              <a:gd name="connsiteY12" fmla="*/ 1106196 h 6858000"/>
              <a:gd name="connsiteX13" fmla="*/ 65576 w 5217936"/>
              <a:gd name="connsiteY13" fmla="*/ 966560 h 6858000"/>
              <a:gd name="connsiteX14" fmla="*/ 804104 w 5217936"/>
              <a:gd name="connsiteY14" fmla="*/ 4675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7936" h="6858000">
                <a:moveTo>
                  <a:pt x="869460" y="0"/>
                </a:moveTo>
                <a:lnTo>
                  <a:pt x="3293400" y="0"/>
                </a:lnTo>
                <a:lnTo>
                  <a:pt x="3321115" y="33028"/>
                </a:lnTo>
                <a:cubicBezTo>
                  <a:pt x="3648313" y="519289"/>
                  <a:pt x="3450273" y="1279293"/>
                  <a:pt x="3718560" y="1584961"/>
                </a:cubicBezTo>
                <a:cubicBezTo>
                  <a:pt x="4147820" y="2074030"/>
                  <a:pt x="4841240" y="2588954"/>
                  <a:pt x="5059680" y="3124200"/>
                </a:cubicBezTo>
                <a:cubicBezTo>
                  <a:pt x="5278120" y="3659446"/>
                  <a:pt x="4810760" y="4202074"/>
                  <a:pt x="4770120" y="4948834"/>
                </a:cubicBezTo>
                <a:cubicBezTo>
                  <a:pt x="4787901" y="6091834"/>
                  <a:pt x="5483861" y="6062287"/>
                  <a:pt x="5105400" y="6751321"/>
                </a:cubicBezTo>
                <a:lnTo>
                  <a:pt x="4982233" y="6858000"/>
                </a:lnTo>
                <a:lnTo>
                  <a:pt x="1157788" y="6858000"/>
                </a:lnTo>
                <a:lnTo>
                  <a:pt x="1070365" y="6787921"/>
                </a:lnTo>
                <a:cubicBezTo>
                  <a:pt x="750223" y="6515069"/>
                  <a:pt x="425926" y="6158048"/>
                  <a:pt x="150495" y="5763661"/>
                </a:cubicBezTo>
                <a:lnTo>
                  <a:pt x="0" y="5535755"/>
                </a:lnTo>
                <a:lnTo>
                  <a:pt x="0" y="1106196"/>
                </a:lnTo>
                <a:lnTo>
                  <a:pt x="65576" y="966560"/>
                </a:lnTo>
                <a:cubicBezTo>
                  <a:pt x="253575" y="607568"/>
                  <a:pt x="494832" y="286854"/>
                  <a:pt x="804104" y="46759"/>
                </a:cubicBezTo>
                <a:close/>
              </a:path>
            </a:pathLst>
          </a:custGeom>
          <a:solidFill>
            <a:srgbClr val="91C7F6">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9" name="图片 8"/>
          <p:cNvPicPr>
            <a:picLocks noChangeAspect="1"/>
          </p:cNvPicPr>
          <p:nvPr/>
        </p:nvPicPr>
        <p:blipFill>
          <a:blip r:embed="rId3"/>
          <a:srcRect/>
          <a:stretch>
            <a:fillRect/>
          </a:stretch>
        </p:blipFill>
        <p:spPr>
          <a:xfrm>
            <a:off x="0" y="692706"/>
            <a:ext cx="4998720" cy="6165294"/>
          </a:xfrm>
          <a:custGeom>
            <a:avLst/>
            <a:gdLst>
              <a:gd name="connsiteX0" fmla="*/ 0 w 4998720"/>
              <a:gd name="connsiteY0" fmla="*/ 0 h 6165294"/>
              <a:gd name="connsiteX1" fmla="*/ 4998720 w 4998720"/>
              <a:gd name="connsiteY1" fmla="*/ 0 h 6165294"/>
              <a:gd name="connsiteX2" fmla="*/ 4998720 w 4998720"/>
              <a:gd name="connsiteY2" fmla="*/ 6165294 h 6165294"/>
              <a:gd name="connsiteX3" fmla="*/ 0 w 4998720"/>
              <a:gd name="connsiteY3" fmla="*/ 6165294 h 6165294"/>
            </a:gdLst>
            <a:ahLst/>
            <a:cxnLst>
              <a:cxn ang="0">
                <a:pos x="connsiteX0" y="connsiteY0"/>
              </a:cxn>
              <a:cxn ang="0">
                <a:pos x="connsiteX1" y="connsiteY1"/>
              </a:cxn>
              <a:cxn ang="0">
                <a:pos x="connsiteX2" y="connsiteY2"/>
              </a:cxn>
              <a:cxn ang="0">
                <a:pos x="connsiteX3" y="connsiteY3"/>
              </a:cxn>
            </a:cxnLst>
            <a:rect l="l" t="t" r="r" b="b"/>
            <a:pathLst>
              <a:path w="4998720" h="6165294">
                <a:moveTo>
                  <a:pt x="0" y="0"/>
                </a:moveTo>
                <a:lnTo>
                  <a:pt x="4998720" y="0"/>
                </a:lnTo>
                <a:lnTo>
                  <a:pt x="4998720" y="6165294"/>
                </a:lnTo>
                <a:lnTo>
                  <a:pt x="0" y="6165294"/>
                </a:lnTo>
                <a:close/>
              </a:path>
            </a:pathLst>
          </a:custGeom>
        </p:spPr>
      </p:pic>
      <p:grpSp>
        <p:nvGrpSpPr>
          <p:cNvPr id="28" name="组合 27"/>
          <p:cNvGrpSpPr/>
          <p:nvPr/>
        </p:nvGrpSpPr>
        <p:grpSpPr>
          <a:xfrm>
            <a:off x="6461760" y="1275715"/>
            <a:ext cx="4904740" cy="4196167"/>
            <a:chOff x="6654523" y="2767268"/>
            <a:chExt cx="3779702" cy="4196262"/>
          </a:xfrm>
        </p:grpSpPr>
        <p:sp>
          <p:nvSpPr>
            <p:cNvPr id="26" name="文本框 25"/>
            <p:cNvSpPr txBox="1"/>
            <p:nvPr/>
          </p:nvSpPr>
          <p:spPr>
            <a:xfrm>
              <a:off x="6654523" y="2767268"/>
              <a:ext cx="3576955" cy="553098"/>
            </a:xfrm>
            <a:prstGeom prst="rect">
              <a:avLst/>
            </a:prstGeom>
            <a:noFill/>
          </p:spPr>
          <p:txBody>
            <a:bodyPr wrap="square" rtlCol="0">
              <a:spAutoFit/>
            </a:bodyPr>
            <a:lstStyle/>
            <a:p>
              <a:r>
                <a:rPr lang="en-US" altLang="zh-CN" sz="3000" spc="300" dirty="0">
                  <a:cs typeface="+mn-ea"/>
                  <a:sym typeface="+mn-lt"/>
                </a:rPr>
                <a:t>RSDT</a:t>
              </a:r>
              <a:r>
                <a:rPr lang="zh-CN" altLang="en-US" sz="3000" spc="300" dirty="0">
                  <a:cs typeface="+mn-ea"/>
                  <a:sym typeface="+mn-lt"/>
                </a:rPr>
                <a:t>阅读法</a:t>
              </a:r>
            </a:p>
          </p:txBody>
        </p:sp>
        <p:sp>
          <p:nvSpPr>
            <p:cNvPr id="27" name="文本框 26"/>
            <p:cNvSpPr txBox="1"/>
            <p:nvPr/>
          </p:nvSpPr>
          <p:spPr>
            <a:xfrm>
              <a:off x="6654523" y="3640499"/>
              <a:ext cx="3779702" cy="3323031"/>
            </a:xfrm>
            <a:prstGeom prst="rect">
              <a:avLst/>
            </a:prstGeom>
            <a:noFill/>
          </p:spPr>
          <p:txBody>
            <a:bodyPr wrap="square" rtlCol="0">
              <a:spAutoFit/>
            </a:bodyPr>
            <a:lstStyle/>
            <a:p>
              <a:pPr algn="just">
                <a:lnSpc>
                  <a:spcPct val="150000"/>
                </a:lnSpc>
              </a:pPr>
              <a:r>
                <a:rPr lang="zh-CN" altLang="en-US" sz="2000" spc="300" dirty="0">
                  <a:cs typeface="+mn-ea"/>
                  <a:sym typeface="+mn-lt"/>
                </a:rPr>
                <a:t>  </a:t>
              </a:r>
              <a:r>
                <a:rPr lang="en-US" altLang="zh-CN" sz="2000" spc="300" dirty="0">
                  <a:cs typeface="+mn-ea"/>
                  <a:sym typeface="+mn-lt"/>
                </a:rPr>
                <a:t>  </a:t>
              </a:r>
              <a:r>
                <a:rPr lang="zh-CN" altLang="en-US" sz="2000" spc="300" dirty="0">
                  <a:cs typeface="+mn-ea"/>
                  <a:sym typeface="+mn-lt"/>
                </a:rPr>
                <a:t> 2.Structure（结构）</a:t>
              </a:r>
            </a:p>
            <a:p>
              <a:pPr algn="just">
                <a:lnSpc>
                  <a:spcPct val="150000"/>
                </a:lnSpc>
              </a:pPr>
              <a:r>
                <a:rPr lang="zh-CN" altLang="en-US" sz="2000" spc="300" dirty="0">
                  <a:cs typeface="+mn-ea"/>
                  <a:sym typeface="+mn-lt"/>
                </a:rPr>
                <a:t>  </a:t>
              </a:r>
              <a:r>
                <a:rPr lang="en-US" altLang="zh-CN" sz="2000" spc="300" dirty="0">
                  <a:cs typeface="+mn-ea"/>
                  <a:sym typeface="+mn-lt"/>
                </a:rPr>
                <a:t>  </a:t>
              </a:r>
              <a:r>
                <a:rPr lang="zh-CN" altLang="en-US" sz="2000" spc="300" dirty="0">
                  <a:cs typeface="+mn-ea"/>
                  <a:sym typeface="+mn-lt"/>
                </a:rPr>
                <a:t> 确定代码中最关键的部分。这个过程是与阅读一本书最不同的部分。你必须转换思维来识别代码中的关键联系，而不是从头再开始，首先要了解代码的结构，找出关键的文件，列出调用的函数</a:t>
              </a: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11"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sz="4500" b="1" i="1" spc="600" dirty="0">
                <a:cs typeface="+mn-ea"/>
                <a:sym typeface="+mn-lt"/>
              </a:rPr>
              <a:t>练习</a:t>
            </a:r>
            <a:endParaRPr lang="zh-CN" sz="4500" b="1" i="1" spc="600" dirty="0">
              <a:solidFill>
                <a:srgbClr val="FF0000"/>
              </a:solidFill>
              <a:cs typeface="+mn-ea"/>
              <a:sym typeface="+mn-lt"/>
            </a:endParaRPr>
          </a:p>
        </p:txBody>
      </p:sp>
      <p:sp>
        <p:nvSpPr>
          <p:cNvPr id="2" name="文本框 1"/>
          <p:cNvSpPr txBox="1"/>
          <p:nvPr/>
        </p:nvSpPr>
        <p:spPr>
          <a:xfrm>
            <a:off x="1053465" y="2481580"/>
            <a:ext cx="4506595" cy="3261360"/>
          </a:xfrm>
          <a:prstGeom prst="rect">
            <a:avLst/>
          </a:prstGeom>
          <a:noFill/>
        </p:spPr>
        <p:txBody>
          <a:bodyPr wrap="square" rtlCol="0" anchor="t">
            <a:spAutoFit/>
          </a:bodyPr>
          <a:lstStyle/>
          <a:p>
            <a:r>
              <a:rPr lang="en-US" altLang="zh-CN" sz="2000" b="1" dirty="0"/>
              <a:t>1.</a:t>
            </a:r>
            <a:r>
              <a:rPr lang="zh-CN" altLang="en-US" sz="2000" b="1" dirty="0"/>
              <a:t>在自己的仓库里新建一个文件</a:t>
            </a:r>
          </a:p>
          <a:p>
            <a:endParaRPr lang="zh-CN" altLang="en-US" sz="2000" b="1" dirty="0"/>
          </a:p>
          <a:p>
            <a:r>
              <a:rPr lang="en-US" altLang="zh-CN" sz="2000" b="1" dirty="0"/>
              <a:t>2.</a:t>
            </a:r>
            <a:r>
              <a:rPr lang="zh-CN" altLang="en-US" sz="2000" b="1" dirty="0"/>
              <a:t>对新建文件进行修改</a:t>
            </a:r>
          </a:p>
          <a:p>
            <a:endParaRPr lang="zh-CN" altLang="en-US" sz="2000" b="1" dirty="0"/>
          </a:p>
          <a:p>
            <a:r>
              <a:rPr lang="en-US" altLang="zh-CN" sz="2000" b="1" dirty="0"/>
              <a:t>3.</a:t>
            </a:r>
            <a:r>
              <a:rPr lang="zh-CN" altLang="en-US" sz="2000" b="1" dirty="0"/>
              <a:t>删除该文件</a:t>
            </a:r>
          </a:p>
          <a:p>
            <a:endParaRPr lang="zh-CN" altLang="en-US" sz="2000" b="1" dirty="0"/>
          </a:p>
          <a:p>
            <a:r>
              <a:rPr lang="en-US" altLang="zh-CN" sz="2000" b="1" dirty="0"/>
              <a:t>4.</a:t>
            </a:r>
            <a:r>
              <a:rPr lang="zh-CN" altLang="en-US" sz="2000" b="1" dirty="0"/>
              <a:t>与另一位同学组队进行</a:t>
            </a:r>
            <a:r>
              <a:rPr lang="en-US" altLang="zh-CN" sz="2000" b="1" dirty="0"/>
              <a:t>issue</a:t>
            </a:r>
            <a:r>
              <a:rPr lang="zh-CN" altLang="en-US" sz="2000" b="1" dirty="0"/>
              <a:t>练习</a:t>
            </a:r>
          </a:p>
          <a:p>
            <a:endParaRPr lang="zh-CN" altLang="en-US" sz="2000" b="1" dirty="0"/>
          </a:p>
          <a:p>
            <a:r>
              <a:rPr lang="zh-CN" altLang="en-US" sz="2000" b="1" dirty="0"/>
              <a:t>将练习过程截图保存</a:t>
            </a:r>
          </a:p>
          <a:p>
            <a:pPr>
              <a:lnSpc>
                <a:spcPct val="130000"/>
              </a:lnSpc>
            </a:pPr>
            <a:r>
              <a:rPr lang="en-US" altLang="zh-CN" sz="2000" dirty="0"/>
              <a:t>    </a:t>
            </a:r>
            <a:endParaRPr lang="zh-CN" altLang="en-US" sz="2000" dirty="0"/>
          </a:p>
        </p:txBody>
      </p:sp>
    </p:spTree>
  </p:cSld>
  <p:clrMapOvr>
    <a:masterClrMapping/>
  </p:clrMapOvr>
  <mc:AlternateContent xmlns:mc="http://schemas.openxmlformats.org/markup-compatibility/2006" xmlns:p14="http://schemas.microsoft.com/office/powerpoint/2010/main">
    <mc:Choice Requires="p14">
      <p:transition spd="slow">
        <p14:prism isInverted="1"/>
      </p:transition>
    </mc:Choice>
    <mc:Fallback xmlns="">
      <p:transition spd="slow">
        <p:fade/>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en-US" altLang="zh-CN" sz="4500" b="1" i="1" spc="600" dirty="0">
                <a:cs typeface="+mn-ea"/>
                <a:sym typeface="+mn-lt"/>
              </a:rPr>
              <a:t>Tips</a:t>
            </a:r>
            <a:r>
              <a:rPr lang="zh-CN" altLang="en-US" sz="4500" b="1" i="1" spc="600" dirty="0">
                <a:cs typeface="+mn-ea"/>
                <a:sym typeface="+mn-lt"/>
              </a:rPr>
              <a:t>：</a:t>
            </a:r>
            <a:r>
              <a:rPr lang="zh-CN" sz="4500" b="1" i="1" spc="600" dirty="0">
                <a:solidFill>
                  <a:srgbClr val="FF0000"/>
                </a:solidFill>
                <a:cs typeface="+mn-ea"/>
                <a:sym typeface="+mn-lt"/>
              </a:rPr>
              <a:t>国内代码托管平台</a:t>
            </a:r>
          </a:p>
        </p:txBody>
      </p:sp>
      <p:sp>
        <p:nvSpPr>
          <p:cNvPr id="2" name="文本框 1"/>
          <p:cNvSpPr txBox="1"/>
          <p:nvPr/>
        </p:nvSpPr>
        <p:spPr>
          <a:xfrm>
            <a:off x="789305" y="1924050"/>
            <a:ext cx="4506595" cy="3999865"/>
          </a:xfrm>
          <a:prstGeom prst="rect">
            <a:avLst/>
          </a:prstGeom>
          <a:noFill/>
        </p:spPr>
        <p:txBody>
          <a:bodyPr wrap="square" rtlCol="0" anchor="t">
            <a:spAutoFit/>
          </a:bodyPr>
          <a:lstStyle/>
          <a:p>
            <a:r>
              <a:rPr lang="zh-CN" altLang="en-US" sz="2000" b="1"/>
              <a:t>2. Coding.net</a:t>
            </a:r>
          </a:p>
          <a:p>
            <a:pPr>
              <a:lnSpc>
                <a:spcPct val="130000"/>
              </a:lnSpc>
            </a:pPr>
            <a:r>
              <a:rPr lang="en-US" altLang="zh-CN" sz="2000"/>
              <a:t>       </a:t>
            </a:r>
            <a:r>
              <a:rPr lang="zh-CN" altLang="en-US" sz="2000"/>
              <a:t>Coding.net是深圳市腾云扣钉科技有限公司推出的产品。与GitHub和码云的定位不同，Coding.net重点面向团队和企业的代码协作开发服务，而没有将开源软件作为重点。Coding.net的特色包括在最开始就主推Web IDE的开发模式，通过与腾讯云的合作，提供了免费及时部署调试的环境，形成了差异化的竞争。</a:t>
            </a:r>
          </a:p>
        </p:txBody>
      </p:sp>
      <p:pic>
        <p:nvPicPr>
          <p:cNvPr id="4" name="图片 3"/>
          <p:cNvPicPr>
            <a:picLocks noChangeAspect="1"/>
          </p:cNvPicPr>
          <p:nvPr/>
        </p:nvPicPr>
        <p:blipFill>
          <a:blip r:embed="rId5"/>
          <a:stretch>
            <a:fillRect/>
          </a:stretch>
        </p:blipFill>
        <p:spPr>
          <a:xfrm>
            <a:off x="5417820" y="2796540"/>
            <a:ext cx="6605905" cy="27870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prism isInverted="1"/>
      </p:transition>
    </mc:Choice>
    <mc:Fallback xmlns="">
      <p:transition spd="slow">
        <p:fade/>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en-US" altLang="zh-CN" sz="4500" b="1" i="1" spc="600" dirty="0">
                <a:cs typeface="+mn-ea"/>
                <a:sym typeface="+mn-lt"/>
              </a:rPr>
              <a:t>Tips</a:t>
            </a:r>
            <a:r>
              <a:rPr lang="zh-CN" altLang="en-US" sz="4500" b="1" i="1" spc="600" dirty="0">
                <a:cs typeface="+mn-ea"/>
                <a:sym typeface="+mn-lt"/>
              </a:rPr>
              <a:t>：</a:t>
            </a:r>
            <a:r>
              <a:rPr lang="zh-CN" sz="4500" b="1" i="1" spc="600" dirty="0">
                <a:solidFill>
                  <a:srgbClr val="FF0000"/>
                </a:solidFill>
                <a:cs typeface="+mn-ea"/>
                <a:sym typeface="+mn-lt"/>
              </a:rPr>
              <a:t>国内代码托管平台</a:t>
            </a:r>
          </a:p>
        </p:txBody>
      </p:sp>
      <p:sp>
        <p:nvSpPr>
          <p:cNvPr id="2" name="文本框 1"/>
          <p:cNvSpPr txBox="1"/>
          <p:nvPr/>
        </p:nvSpPr>
        <p:spPr>
          <a:xfrm>
            <a:off x="789305" y="1924050"/>
            <a:ext cx="4506595" cy="3999865"/>
          </a:xfrm>
          <a:prstGeom prst="rect">
            <a:avLst/>
          </a:prstGeom>
          <a:noFill/>
        </p:spPr>
        <p:txBody>
          <a:bodyPr wrap="square" rtlCol="0" anchor="t">
            <a:spAutoFit/>
          </a:bodyPr>
          <a:lstStyle/>
          <a:p>
            <a:r>
              <a:rPr lang="zh-CN" altLang="en-US" sz="2000" b="1"/>
              <a:t>2. Coding.net</a:t>
            </a:r>
          </a:p>
          <a:p>
            <a:pPr>
              <a:lnSpc>
                <a:spcPct val="130000"/>
              </a:lnSpc>
            </a:pPr>
            <a:r>
              <a:rPr lang="en-US" altLang="zh-CN" sz="2000"/>
              <a:t>       </a:t>
            </a:r>
            <a:r>
              <a:rPr lang="zh-CN" altLang="en-US" sz="2000"/>
              <a:t>Coding.net是深圳市腾云扣钉科技有限公司推出的产品。与GitHub和码云的定位不同，Coding.net重点面向团队和企业的代码协作开发服务，而没有将开源软件作为重点。Coding.net的特色包括在最开始就主推Web IDE的开发模式，通过与腾讯云的合作，提供了免费及时部署调试的环境，形成了差异化的竞争。</a:t>
            </a:r>
          </a:p>
        </p:txBody>
      </p:sp>
      <p:pic>
        <p:nvPicPr>
          <p:cNvPr id="4" name="图片 3"/>
          <p:cNvPicPr>
            <a:picLocks noChangeAspect="1"/>
          </p:cNvPicPr>
          <p:nvPr/>
        </p:nvPicPr>
        <p:blipFill>
          <a:blip r:embed="rId5"/>
          <a:stretch>
            <a:fillRect/>
          </a:stretch>
        </p:blipFill>
        <p:spPr>
          <a:xfrm>
            <a:off x="5417820" y="2796540"/>
            <a:ext cx="6605905" cy="27870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prism isInverted="1"/>
      </p:transition>
    </mc:Choice>
    <mc:Fallback xmlns="">
      <p:transition spd="slow">
        <p:fade/>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en-US" altLang="zh-CN" sz="4500" b="1" i="1" spc="600" dirty="0">
                <a:cs typeface="+mn-ea"/>
                <a:sym typeface="+mn-lt"/>
              </a:rPr>
              <a:t>Tips</a:t>
            </a:r>
            <a:r>
              <a:rPr lang="zh-CN" altLang="en-US" sz="4500" b="1" i="1" spc="600" dirty="0">
                <a:cs typeface="+mn-ea"/>
                <a:sym typeface="+mn-lt"/>
              </a:rPr>
              <a:t>：</a:t>
            </a:r>
            <a:r>
              <a:rPr lang="zh-CN" sz="4500" b="1" i="1" spc="600" dirty="0">
                <a:solidFill>
                  <a:srgbClr val="FF0000"/>
                </a:solidFill>
                <a:cs typeface="+mn-ea"/>
                <a:sym typeface="+mn-lt"/>
              </a:rPr>
              <a:t>国内代码托管平台</a:t>
            </a:r>
          </a:p>
        </p:txBody>
      </p:sp>
      <p:sp>
        <p:nvSpPr>
          <p:cNvPr id="2" name="文本框 1"/>
          <p:cNvSpPr txBox="1"/>
          <p:nvPr/>
        </p:nvSpPr>
        <p:spPr>
          <a:xfrm>
            <a:off x="789305" y="1924050"/>
            <a:ext cx="9837420" cy="1106805"/>
          </a:xfrm>
          <a:prstGeom prst="rect">
            <a:avLst/>
          </a:prstGeom>
          <a:noFill/>
        </p:spPr>
        <p:txBody>
          <a:bodyPr wrap="square" rtlCol="0" anchor="t">
            <a:spAutoFit/>
          </a:bodyPr>
          <a:lstStyle/>
          <a:p>
            <a:r>
              <a:rPr lang="en-US" altLang="zh-CN" sz="2000" b="1"/>
              <a:t>3</a:t>
            </a:r>
            <a:r>
              <a:rPr lang="zh-CN" altLang="en-US" sz="2000" b="1"/>
              <a:t>. 阿里云云效</a:t>
            </a:r>
          </a:p>
          <a:p>
            <a:r>
              <a:rPr lang="zh-CN" altLang="en-US" sz="2000" b="1"/>
              <a:t>阿里云云效企业级一站式DevOps平台，支持公共云、专有云和混合云多种部署形态。</a:t>
            </a:r>
          </a:p>
          <a:p>
            <a:pPr>
              <a:lnSpc>
                <a:spcPct val="130000"/>
              </a:lnSpc>
            </a:pPr>
            <a:r>
              <a:rPr lang="en-US" altLang="zh-CN" sz="2000"/>
              <a:t>    </a:t>
            </a:r>
            <a:endParaRPr lang="zh-CN" altLang="en-US" sz="2000"/>
          </a:p>
        </p:txBody>
      </p:sp>
      <p:pic>
        <p:nvPicPr>
          <p:cNvPr id="3" name="图片 2"/>
          <p:cNvPicPr>
            <a:picLocks noChangeAspect="1"/>
          </p:cNvPicPr>
          <p:nvPr/>
        </p:nvPicPr>
        <p:blipFill>
          <a:blip r:embed="rId5"/>
          <a:stretch>
            <a:fillRect/>
          </a:stretch>
        </p:blipFill>
        <p:spPr>
          <a:xfrm>
            <a:off x="1482090" y="2790825"/>
            <a:ext cx="9144000" cy="37109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prism isInverted="1"/>
      </p:transition>
    </mc:Choice>
    <mc:Fallback xmlns="">
      <p:transition spd="slow">
        <p:fade/>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任意多边形 33"/>
          <p:cNvSpPr/>
          <p:nvPr/>
        </p:nvSpPr>
        <p:spPr>
          <a:xfrm>
            <a:off x="0" y="1329395"/>
            <a:ext cx="7747350" cy="5528605"/>
          </a:xfrm>
          <a:custGeom>
            <a:avLst/>
            <a:gdLst>
              <a:gd name="connsiteX0" fmla="*/ 2304401 w 7747350"/>
              <a:gd name="connsiteY0" fmla="*/ 1451 h 5528605"/>
              <a:gd name="connsiteX1" fmla="*/ 7724126 w 7747350"/>
              <a:gd name="connsiteY1" fmla="*/ 3639256 h 5528605"/>
              <a:gd name="connsiteX2" fmla="*/ 6950771 w 7747350"/>
              <a:gd name="connsiteY2" fmla="*/ 5465476 h 5528605"/>
              <a:gd name="connsiteX3" fmla="*/ 6852610 w 7747350"/>
              <a:gd name="connsiteY3" fmla="*/ 5528605 h 5528605"/>
              <a:gd name="connsiteX4" fmla="*/ 1883338 w 7747350"/>
              <a:gd name="connsiteY4" fmla="*/ 5528605 h 5528605"/>
              <a:gd name="connsiteX5" fmla="*/ 1873049 w 7747350"/>
              <a:gd name="connsiteY5" fmla="*/ 5521238 h 5528605"/>
              <a:gd name="connsiteX6" fmla="*/ 46976 w 7747350"/>
              <a:gd name="connsiteY6" fmla="*/ 3239206 h 5528605"/>
              <a:gd name="connsiteX7" fmla="*/ 2304401 w 7747350"/>
              <a:gd name="connsiteY7" fmla="*/ 1451 h 5528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350" h="5528605">
                <a:moveTo>
                  <a:pt x="2304401" y="1451"/>
                </a:moveTo>
                <a:cubicBezTo>
                  <a:pt x="3583926" y="68126"/>
                  <a:pt x="7305026" y="543180"/>
                  <a:pt x="7724126" y="3639256"/>
                </a:cubicBezTo>
                <a:cubicBezTo>
                  <a:pt x="7840807" y="4485393"/>
                  <a:pt x="7507780" y="5063212"/>
                  <a:pt x="6950771" y="5465476"/>
                </a:cubicBezTo>
                <a:lnTo>
                  <a:pt x="6852610" y="5528605"/>
                </a:lnTo>
                <a:lnTo>
                  <a:pt x="1883338" y="5528605"/>
                </a:lnTo>
                <a:lnTo>
                  <a:pt x="1873049" y="5521238"/>
                </a:lnTo>
                <a:cubicBezTo>
                  <a:pt x="955572" y="4817059"/>
                  <a:pt x="221998" y="3833784"/>
                  <a:pt x="46976" y="3239206"/>
                </a:cubicBezTo>
                <a:cubicBezTo>
                  <a:pt x="-264174" y="2182179"/>
                  <a:pt x="1024876" y="-65224"/>
                  <a:pt x="2304401" y="1451"/>
                </a:cubicBezTo>
                <a:close/>
              </a:path>
            </a:pathLst>
          </a:custGeom>
          <a:solidFill>
            <a:srgbClr val="E0D4FF">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图片 4"/>
          <p:cNvPicPr>
            <a:picLocks noChangeAspect="1"/>
          </p:cNvPicPr>
          <p:nvPr/>
        </p:nvPicPr>
        <p:blipFill>
          <a:blip r:embed="rId3"/>
          <a:srcRect/>
          <a:stretch>
            <a:fillRect/>
          </a:stretch>
        </p:blipFill>
        <p:spPr>
          <a:xfrm>
            <a:off x="0" y="958958"/>
            <a:ext cx="6765101" cy="5892185"/>
          </a:xfrm>
          <a:custGeom>
            <a:avLst/>
            <a:gdLst>
              <a:gd name="connsiteX0" fmla="*/ 0 w 7874000"/>
              <a:gd name="connsiteY0" fmla="*/ 0 h 6858000"/>
              <a:gd name="connsiteX1" fmla="*/ 7874000 w 7874000"/>
              <a:gd name="connsiteY1" fmla="*/ 0 h 6858000"/>
              <a:gd name="connsiteX2" fmla="*/ 7874000 w 7874000"/>
              <a:gd name="connsiteY2" fmla="*/ 6858000 h 6858000"/>
              <a:gd name="connsiteX3" fmla="*/ 0 w 7874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874000" h="6858000">
                <a:moveTo>
                  <a:pt x="0" y="0"/>
                </a:moveTo>
                <a:lnTo>
                  <a:pt x="7874000" y="0"/>
                </a:lnTo>
                <a:lnTo>
                  <a:pt x="7874000" y="6858000"/>
                </a:lnTo>
                <a:lnTo>
                  <a:pt x="0" y="6858000"/>
                </a:lnTo>
                <a:close/>
              </a:path>
            </a:pathLst>
          </a:custGeom>
        </p:spPr>
      </p:pic>
      <p:grpSp>
        <p:nvGrpSpPr>
          <p:cNvPr id="2" name="组合 1"/>
          <p:cNvGrpSpPr/>
          <p:nvPr/>
        </p:nvGrpSpPr>
        <p:grpSpPr>
          <a:xfrm>
            <a:off x="5016500" y="898508"/>
            <a:ext cx="6559550" cy="2038230"/>
            <a:chOff x="5016500" y="898508"/>
            <a:chExt cx="6559550" cy="2038230"/>
          </a:xfrm>
        </p:grpSpPr>
        <p:sp>
          <p:nvSpPr>
            <p:cNvPr id="29" name="文本框 28"/>
            <p:cNvSpPr txBox="1"/>
            <p:nvPr/>
          </p:nvSpPr>
          <p:spPr>
            <a:xfrm>
              <a:off x="5016500" y="898508"/>
              <a:ext cx="6559550" cy="860425"/>
            </a:xfrm>
            <a:prstGeom prst="rect">
              <a:avLst/>
            </a:prstGeom>
            <a:noFill/>
          </p:spPr>
          <p:txBody>
            <a:bodyPr wrap="square" rtlCol="0">
              <a:spAutoFit/>
            </a:bodyPr>
            <a:lstStyle/>
            <a:p>
              <a:pPr algn="r"/>
              <a:r>
                <a:rPr lang="zh-CN" altLang="en-US" sz="5000" b="1" spc="600" dirty="0">
                  <a:cs typeface="+mn-ea"/>
                  <a:sym typeface="+mn-lt"/>
                </a:rPr>
                <a:t>谢谢</a:t>
              </a:r>
            </a:p>
          </p:txBody>
        </p:sp>
        <p:sp>
          <p:nvSpPr>
            <p:cNvPr id="30" name="矩形 29"/>
            <p:cNvSpPr/>
            <p:nvPr/>
          </p:nvSpPr>
          <p:spPr>
            <a:xfrm>
              <a:off x="10471150" y="1952222"/>
              <a:ext cx="965200" cy="127000"/>
            </a:xfrm>
            <a:prstGeom prst="rect">
              <a:avLst/>
            </a:prstGeom>
            <a:solidFill>
              <a:srgbClr val="36E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文本框 30"/>
            <p:cNvSpPr txBox="1"/>
            <p:nvPr/>
          </p:nvSpPr>
          <p:spPr>
            <a:xfrm>
              <a:off x="5962650" y="2382740"/>
              <a:ext cx="5613400" cy="553998"/>
            </a:xfrm>
            <a:prstGeom prst="rect">
              <a:avLst/>
            </a:prstGeom>
            <a:noFill/>
          </p:spPr>
          <p:txBody>
            <a:bodyPr wrap="square" rtlCol="0">
              <a:spAutoFit/>
            </a:bodyPr>
            <a:lstStyle/>
            <a:p>
              <a:pPr algn="r"/>
              <a:r>
                <a:rPr lang="en-US" altLang="zh-CN" sz="3000" dirty="0">
                  <a:solidFill>
                    <a:srgbClr val="36E3FE"/>
                  </a:solidFill>
                  <a:cs typeface="+mn-ea"/>
                  <a:sym typeface="+mn-lt"/>
                </a:rPr>
                <a:t>THANK YOU</a:t>
              </a:r>
              <a:endParaRPr lang="zh-CN" altLang="en-US" sz="3000" dirty="0">
                <a:solidFill>
                  <a:srgbClr val="36E3FE"/>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3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6864985" y="403860"/>
            <a:ext cx="3505835" cy="3083560"/>
          </a:xfrm>
          <a:custGeom>
            <a:avLst/>
            <a:gdLst>
              <a:gd name="connsiteX0" fmla="*/ 0 w 6675120"/>
              <a:gd name="connsiteY0" fmla="*/ 2484120 h 4968240"/>
              <a:gd name="connsiteX1" fmla="*/ 3337560 w 6675120"/>
              <a:gd name="connsiteY1" fmla="*/ 0 h 4968240"/>
              <a:gd name="connsiteX2" fmla="*/ 6675120 w 6675120"/>
              <a:gd name="connsiteY2" fmla="*/ 2484120 h 4968240"/>
              <a:gd name="connsiteX3" fmla="*/ 3337560 w 6675120"/>
              <a:gd name="connsiteY3" fmla="*/ 4968240 h 4968240"/>
              <a:gd name="connsiteX4" fmla="*/ 0 w 6675120"/>
              <a:gd name="connsiteY4" fmla="*/ 2484120 h 4968240"/>
              <a:gd name="connsiteX0-1" fmla="*/ 18479 w 6693599"/>
              <a:gd name="connsiteY0-2" fmla="*/ 3215640 h 5699760"/>
              <a:gd name="connsiteX1-3" fmla="*/ 4651439 w 6693599"/>
              <a:gd name="connsiteY1-4" fmla="*/ 0 h 5699760"/>
              <a:gd name="connsiteX2-5" fmla="*/ 6693599 w 6693599"/>
              <a:gd name="connsiteY2-6" fmla="*/ 3215640 h 5699760"/>
              <a:gd name="connsiteX3-7" fmla="*/ 3356039 w 6693599"/>
              <a:gd name="connsiteY3-8" fmla="*/ 5699760 h 5699760"/>
              <a:gd name="connsiteX4-9" fmla="*/ 18479 w 6693599"/>
              <a:gd name="connsiteY4-10" fmla="*/ 3215640 h 5699760"/>
              <a:gd name="connsiteX0-11" fmla="*/ 13249 w 6459769"/>
              <a:gd name="connsiteY0-12" fmla="*/ 3216588 h 5701678"/>
              <a:gd name="connsiteX1-13" fmla="*/ 4646209 w 6459769"/>
              <a:gd name="connsiteY1-14" fmla="*/ 948 h 5701678"/>
              <a:gd name="connsiteX2-15" fmla="*/ 6459769 w 6459769"/>
              <a:gd name="connsiteY2-16" fmla="*/ 2942268 h 5701678"/>
              <a:gd name="connsiteX3-17" fmla="*/ 3350809 w 6459769"/>
              <a:gd name="connsiteY3-18" fmla="*/ 5700708 h 5701678"/>
              <a:gd name="connsiteX4-19" fmla="*/ 13249 w 6459769"/>
              <a:gd name="connsiteY4-20" fmla="*/ 3216588 h 5701678"/>
              <a:gd name="connsiteX0-21" fmla="*/ 11172 w 6457692"/>
              <a:gd name="connsiteY0-22" fmla="*/ 3216588 h 4879431"/>
              <a:gd name="connsiteX1-23" fmla="*/ 4644132 w 6457692"/>
              <a:gd name="connsiteY1-24" fmla="*/ 948 h 4879431"/>
              <a:gd name="connsiteX2-25" fmla="*/ 6457692 w 6457692"/>
              <a:gd name="connsiteY2-26" fmla="*/ 2942268 h 4879431"/>
              <a:gd name="connsiteX3-27" fmla="*/ 3440172 w 6457692"/>
              <a:gd name="connsiteY3-28" fmla="*/ 4877748 h 4879431"/>
              <a:gd name="connsiteX4-29" fmla="*/ 11172 w 6457692"/>
              <a:gd name="connsiteY4-30" fmla="*/ 3216588 h 4879431"/>
              <a:gd name="connsiteX0-31" fmla="*/ 12720 w 6063000"/>
              <a:gd name="connsiteY0-32" fmla="*/ 3017596 h 4876989"/>
              <a:gd name="connsiteX1-33" fmla="*/ 4249440 w 6063000"/>
              <a:gd name="connsiteY1-34" fmla="*/ 76 h 4876989"/>
              <a:gd name="connsiteX2-35" fmla="*/ 6063000 w 6063000"/>
              <a:gd name="connsiteY2-36" fmla="*/ 2941396 h 4876989"/>
              <a:gd name="connsiteX3-37" fmla="*/ 3045480 w 6063000"/>
              <a:gd name="connsiteY3-38" fmla="*/ 4876876 h 4876989"/>
              <a:gd name="connsiteX4-39" fmla="*/ 12720 w 6063000"/>
              <a:gd name="connsiteY4-40" fmla="*/ 3017596 h 4876989"/>
              <a:gd name="connsiteX0-41" fmla="*/ 20699 w 6070979"/>
              <a:gd name="connsiteY0-42" fmla="*/ 3017596 h 4878089"/>
              <a:gd name="connsiteX1-43" fmla="*/ 4257419 w 6070979"/>
              <a:gd name="connsiteY1-44" fmla="*/ 76 h 4878089"/>
              <a:gd name="connsiteX2-45" fmla="*/ 6070979 w 6070979"/>
              <a:gd name="connsiteY2-46" fmla="*/ 2941396 h 4878089"/>
              <a:gd name="connsiteX3-47" fmla="*/ 3053459 w 6070979"/>
              <a:gd name="connsiteY3-48" fmla="*/ 4876876 h 4878089"/>
              <a:gd name="connsiteX4-49" fmla="*/ 20699 w 6070979"/>
              <a:gd name="connsiteY4-50" fmla="*/ 3017596 h 487808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70979" h="4878089">
                <a:moveTo>
                  <a:pt x="20699" y="3017596"/>
                </a:moveTo>
                <a:cubicBezTo>
                  <a:pt x="282319" y="1198956"/>
                  <a:pt x="3249039" y="12776"/>
                  <a:pt x="4257419" y="76"/>
                </a:cubicBezTo>
                <a:cubicBezTo>
                  <a:pt x="5265799" y="-12624"/>
                  <a:pt x="6070979" y="1569454"/>
                  <a:pt x="6070979" y="2941396"/>
                </a:cubicBezTo>
                <a:cubicBezTo>
                  <a:pt x="6070979" y="4313338"/>
                  <a:pt x="4061839" y="4864176"/>
                  <a:pt x="3053459" y="4876876"/>
                </a:cubicBezTo>
                <a:cubicBezTo>
                  <a:pt x="2045079" y="4889576"/>
                  <a:pt x="-240921" y="4836236"/>
                  <a:pt x="20699" y="3017596"/>
                </a:cubicBezTo>
                <a:close/>
              </a:path>
            </a:pathLst>
          </a:custGeom>
          <a:solidFill>
            <a:srgbClr val="91C7F6">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 name="图片 1"/>
          <p:cNvPicPr>
            <a:picLocks noChangeAspect="1"/>
          </p:cNvPicPr>
          <p:nvPr/>
        </p:nvPicPr>
        <p:blipFill>
          <a:blip r:embed="rId3"/>
          <a:stretch>
            <a:fillRect/>
          </a:stretch>
        </p:blipFill>
        <p:spPr>
          <a:xfrm>
            <a:off x="6864985" y="403860"/>
            <a:ext cx="3453130" cy="2797175"/>
          </a:xfrm>
          <a:prstGeom prst="rect">
            <a:avLst/>
          </a:prstGeom>
        </p:spPr>
      </p:pic>
      <p:sp>
        <p:nvSpPr>
          <p:cNvPr id="6" name="文本框 5"/>
          <p:cNvSpPr txBox="1"/>
          <p:nvPr/>
        </p:nvSpPr>
        <p:spPr>
          <a:xfrm>
            <a:off x="494030" y="687705"/>
            <a:ext cx="4549775" cy="5169535"/>
          </a:xfrm>
          <a:prstGeom prst="rect">
            <a:avLst/>
          </a:prstGeom>
          <a:noFill/>
        </p:spPr>
        <p:txBody>
          <a:bodyPr wrap="square" rtlCol="0">
            <a:spAutoFit/>
          </a:bodyPr>
          <a:lstStyle/>
          <a:p>
            <a:pPr algn="just">
              <a:lnSpc>
                <a:spcPct val="150000"/>
              </a:lnSpc>
            </a:pPr>
            <a:r>
              <a:rPr lang="en-US" altLang="zh-CN" sz="2000" spc="300" dirty="0">
                <a:cs typeface="+mn-ea"/>
                <a:sym typeface="+mn-lt"/>
              </a:rPr>
              <a:t>    </a:t>
            </a:r>
            <a:r>
              <a:rPr lang="zh-CN" altLang="en-US" sz="2000" spc="300" dirty="0">
                <a:cs typeface="+mn-ea"/>
                <a:sym typeface="+mn-lt"/>
              </a:rPr>
              <a:t>3.Deep Understand（深入了解）</a:t>
            </a:r>
          </a:p>
          <a:p>
            <a:pPr algn="just">
              <a:lnSpc>
                <a:spcPct val="150000"/>
              </a:lnSpc>
            </a:pPr>
            <a:r>
              <a:rPr lang="zh-CN" altLang="en-US" sz="2000" spc="300" dirty="0">
                <a:cs typeface="+mn-ea"/>
                <a:sym typeface="+mn-lt"/>
              </a:rPr>
              <a:t>  </a:t>
            </a:r>
            <a:r>
              <a:rPr lang="en-US" altLang="zh-CN" sz="2000" spc="300" dirty="0">
                <a:cs typeface="+mn-ea"/>
                <a:sym typeface="+mn-lt"/>
              </a:rPr>
              <a:t>  </a:t>
            </a:r>
            <a:r>
              <a:rPr lang="zh-CN" altLang="en-US" sz="2000" spc="300" dirty="0">
                <a:cs typeface="+mn-ea"/>
                <a:sym typeface="+mn-lt"/>
              </a:rPr>
              <a:t> 阅读代码时，你应该查看代码流（查看正在创建的操作）并查看数据结构/对象（存储操作结果的位置）。从特定操作的最顶端开始并跟踪代码。一些开发人员非常相信调试器可让你逐步完成这些代码。其他开发人员更喜欢构建统一的建模语言（uml）图或者流程图。</a:t>
            </a:r>
          </a:p>
        </p:txBody>
      </p:sp>
      <p:sp>
        <p:nvSpPr>
          <p:cNvPr id="9" name="文本框 8"/>
          <p:cNvSpPr txBox="1"/>
          <p:nvPr/>
        </p:nvSpPr>
        <p:spPr>
          <a:xfrm>
            <a:off x="8041640" y="4039235"/>
            <a:ext cx="3779520" cy="1938020"/>
          </a:xfrm>
          <a:prstGeom prst="rect">
            <a:avLst/>
          </a:prstGeom>
          <a:noFill/>
        </p:spPr>
        <p:txBody>
          <a:bodyPr wrap="square" rtlCol="0">
            <a:spAutoFit/>
          </a:bodyPr>
          <a:lstStyle/>
          <a:p>
            <a:pPr algn="just">
              <a:lnSpc>
                <a:spcPct val="150000"/>
              </a:lnSpc>
            </a:pPr>
            <a:r>
              <a:rPr lang="en-US" altLang="zh-CN" sz="2000">
                <a:sym typeface="+mn-ea"/>
              </a:rPr>
              <a:t>      4.Test</a:t>
            </a:r>
            <a:r>
              <a:rPr lang="zh-CN" altLang="en-US" sz="2000">
                <a:sym typeface="+mn-ea"/>
              </a:rPr>
              <a:t>（测试）</a:t>
            </a:r>
            <a:endParaRPr lang="zh-CN" altLang="en-US" sz="2000"/>
          </a:p>
          <a:p>
            <a:pPr algn="just">
              <a:lnSpc>
                <a:spcPct val="150000"/>
              </a:lnSpc>
            </a:pPr>
            <a:r>
              <a:rPr lang="zh-CN" altLang="en-US" sz="2000">
                <a:sym typeface="+mn-ea"/>
              </a:rPr>
              <a:t>    </a:t>
            </a:r>
            <a:r>
              <a:rPr lang="en-US" altLang="zh-CN" sz="2000">
                <a:sym typeface="+mn-ea"/>
              </a:rPr>
              <a:t>  </a:t>
            </a:r>
            <a:r>
              <a:rPr lang="zh-CN" altLang="en-US" sz="2000">
                <a:sym typeface="+mn-ea"/>
              </a:rPr>
              <a:t>编写测试验证理解内容是否正确。</a:t>
            </a:r>
            <a:endParaRPr lang="zh-CN" altLang="en-US" sz="2000"/>
          </a:p>
          <a:p>
            <a:pPr algn="just">
              <a:lnSpc>
                <a:spcPct val="150000"/>
              </a:lnSpc>
            </a:pPr>
            <a:endParaRPr lang="zh-CN" altLang="en-US" sz="2000" spc="300" dirty="0">
              <a:cs typeface="+mn-ea"/>
              <a:sym typeface="+mn-lt"/>
            </a:endParaRPr>
          </a:p>
        </p:txBody>
      </p:sp>
      <p:sp>
        <p:nvSpPr>
          <p:cNvPr id="7" name="文本框 6"/>
          <p:cNvSpPr txBox="1"/>
          <p:nvPr/>
        </p:nvSpPr>
        <p:spPr>
          <a:xfrm>
            <a:off x="5346700" y="4115435"/>
            <a:ext cx="2694940" cy="553085"/>
          </a:xfrm>
          <a:prstGeom prst="rect">
            <a:avLst/>
          </a:prstGeom>
          <a:noFill/>
        </p:spPr>
        <p:txBody>
          <a:bodyPr wrap="square" rtlCol="0">
            <a:spAutoFit/>
            <a:scene3d>
              <a:camera prst="orthographicFront"/>
              <a:lightRig rig="threePt" dir="t"/>
            </a:scene3d>
          </a:bodyPr>
          <a:lstStyle/>
          <a:p>
            <a:r>
              <a:rPr lang="en-US" altLang="zh-CN" sz="3000" spc="300" dirty="0">
                <a:solidFill>
                  <a:schemeClr val="accent1"/>
                </a:solidFill>
                <a:effectLst>
                  <a:outerShdw blurRad="38100" dist="25400" dir="5400000" algn="ctr" rotWithShape="0">
                    <a:srgbClr val="6E747A">
                      <a:alpha val="43000"/>
                    </a:srgbClr>
                  </a:outerShdw>
                </a:effectLst>
                <a:cs typeface="+mn-ea"/>
                <a:sym typeface="+mn-lt"/>
              </a:rPr>
              <a:t>RSDT</a:t>
            </a:r>
            <a:r>
              <a:rPr lang="zh-CN" altLang="en-US" sz="3000" spc="300" dirty="0">
                <a:solidFill>
                  <a:schemeClr val="accent1"/>
                </a:solidFill>
                <a:effectLst>
                  <a:outerShdw blurRad="38100" dist="25400" dir="5400000" algn="ctr" rotWithShape="0">
                    <a:srgbClr val="6E747A">
                      <a:alpha val="43000"/>
                    </a:srgbClr>
                  </a:outerShdw>
                </a:effectLst>
                <a:cs typeface="+mn-ea"/>
                <a:sym typeface="+mn-lt"/>
              </a:rPr>
              <a:t>阅读法</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3"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563245" y="1569720"/>
            <a:ext cx="2604770" cy="262572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291715" y="3037205"/>
            <a:ext cx="7608570" cy="1476375"/>
          </a:xfrm>
          <a:prstGeom prst="rect">
            <a:avLst/>
          </a:prstGeom>
          <a:noFill/>
        </p:spPr>
        <p:txBody>
          <a:bodyPr wrap="square" rtlCol="0">
            <a:spAutoFit/>
          </a:bodyPr>
          <a:lstStyle/>
          <a:p>
            <a:r>
              <a:rPr lang="en-US" altLang="zh-CN" sz="4500" b="1" i="1" spc="600" dirty="0">
                <a:solidFill>
                  <a:prstClr val="black"/>
                </a:solidFill>
                <a:cs typeface="+mn-ea"/>
                <a:sym typeface="+mn-lt"/>
              </a:rPr>
              <a:t>Chapter2 </a:t>
            </a:r>
            <a:r>
              <a:rPr lang="zh-CN" altLang="en-US" sz="4500" b="1" i="1" spc="600" dirty="0">
                <a:solidFill>
                  <a:prstClr val="black"/>
                </a:solidFill>
                <a:cs typeface="+mn-ea"/>
                <a:sym typeface="+mn-lt"/>
              </a:rPr>
              <a:t>流程图与功能结构图绘制</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306070" y="0"/>
            <a:ext cx="1704975" cy="166052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296519" y="630197"/>
            <a:ext cx="5448300" cy="783590"/>
          </a:xfrm>
          <a:prstGeom prst="rect">
            <a:avLst/>
          </a:prstGeom>
          <a:noFill/>
        </p:spPr>
        <p:txBody>
          <a:bodyPr wrap="square" rtlCol="0">
            <a:spAutoFit/>
          </a:bodyPr>
          <a:lstStyle/>
          <a:p>
            <a:r>
              <a:rPr lang="zh-CN" altLang="en-US" sz="4500" b="1" i="1" spc="600" dirty="0">
                <a:solidFill>
                  <a:prstClr val="black"/>
                </a:solidFill>
                <a:cs typeface="+mn-ea"/>
                <a:sym typeface="+mn-lt"/>
              </a:rPr>
              <a:t>流程图绘制</a:t>
            </a:r>
          </a:p>
        </p:txBody>
      </p:sp>
      <p:sp>
        <p:nvSpPr>
          <p:cNvPr id="16" name="文本框 15"/>
          <p:cNvSpPr txBox="1"/>
          <p:nvPr/>
        </p:nvSpPr>
        <p:spPr>
          <a:xfrm>
            <a:off x="1791335" y="1604010"/>
            <a:ext cx="4448175" cy="553085"/>
          </a:xfrm>
          <a:prstGeom prst="rect">
            <a:avLst/>
          </a:prstGeom>
          <a:noFill/>
        </p:spPr>
        <p:txBody>
          <a:bodyPr wrap="square" rtlCol="0">
            <a:spAutoFit/>
          </a:bodyPr>
          <a:lstStyle/>
          <a:p>
            <a:r>
              <a:rPr lang="en-US" altLang="zh-CN" sz="3000">
                <a:sym typeface="+mn-ea"/>
              </a:rPr>
              <a:t> 1.</a:t>
            </a:r>
            <a:r>
              <a:rPr lang="zh-CN" altLang="en-US" sz="3000">
                <a:sym typeface="+mn-ea"/>
              </a:rPr>
              <a:t>各个形状意义</a:t>
            </a:r>
            <a:endParaRPr lang="zh-CN" altLang="en-US" sz="2000" dirty="0">
              <a:cs typeface="+mn-ea"/>
              <a:sym typeface="+mn-lt"/>
            </a:endParaRPr>
          </a:p>
        </p:txBody>
      </p:sp>
      <p:pic>
        <p:nvPicPr>
          <p:cNvPr id="3" name="图片 2"/>
          <p:cNvPicPr>
            <a:picLocks noChangeAspect="1"/>
          </p:cNvPicPr>
          <p:nvPr/>
        </p:nvPicPr>
        <p:blipFill>
          <a:blip r:embed="rId5"/>
          <a:stretch>
            <a:fillRect/>
          </a:stretch>
        </p:blipFill>
        <p:spPr>
          <a:xfrm>
            <a:off x="2230120" y="2457450"/>
            <a:ext cx="5581650" cy="30384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par>
    </p:tnLst>
    <p:bldLst>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306070" y="0"/>
            <a:ext cx="1704975" cy="166052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296519" y="630197"/>
            <a:ext cx="5448300" cy="783590"/>
          </a:xfrm>
          <a:prstGeom prst="rect">
            <a:avLst/>
          </a:prstGeom>
          <a:noFill/>
        </p:spPr>
        <p:txBody>
          <a:bodyPr wrap="square" rtlCol="0">
            <a:spAutoFit/>
          </a:bodyPr>
          <a:lstStyle/>
          <a:p>
            <a:r>
              <a:rPr lang="zh-CN" altLang="en-US" sz="4500" b="1" i="1" spc="600" dirty="0">
                <a:solidFill>
                  <a:prstClr val="black"/>
                </a:solidFill>
                <a:cs typeface="+mn-ea"/>
                <a:sym typeface="+mn-lt"/>
              </a:rPr>
              <a:t>流程图绘制</a:t>
            </a:r>
          </a:p>
        </p:txBody>
      </p:sp>
      <p:sp>
        <p:nvSpPr>
          <p:cNvPr id="16" name="文本框 15"/>
          <p:cNvSpPr txBox="1"/>
          <p:nvPr/>
        </p:nvSpPr>
        <p:spPr>
          <a:xfrm>
            <a:off x="1791335" y="1604010"/>
            <a:ext cx="4448175" cy="398780"/>
          </a:xfrm>
          <a:prstGeom prst="rect">
            <a:avLst/>
          </a:prstGeom>
          <a:noFill/>
        </p:spPr>
        <p:txBody>
          <a:bodyPr wrap="square" rtlCol="0">
            <a:spAutoFit/>
          </a:bodyPr>
          <a:lstStyle/>
          <a:p>
            <a:r>
              <a:rPr lang="en-US" altLang="zh-CN" sz="2000">
                <a:sym typeface="+mn-ea"/>
              </a:rPr>
              <a:t>2.</a:t>
            </a:r>
            <a:r>
              <a:rPr lang="zh-CN" altLang="en-US" sz="2000">
                <a:sym typeface="+mn-ea"/>
              </a:rPr>
              <a:t>流程图绘制示例</a:t>
            </a:r>
            <a:endParaRPr lang="zh-CN" altLang="en-US" sz="2000" dirty="0">
              <a:cs typeface="+mn-ea"/>
              <a:sym typeface="+mn-lt"/>
            </a:endParaRPr>
          </a:p>
        </p:txBody>
      </p:sp>
      <p:pic>
        <p:nvPicPr>
          <p:cNvPr id="4" name="图片 3"/>
          <p:cNvPicPr>
            <a:picLocks noChangeAspect="1"/>
          </p:cNvPicPr>
          <p:nvPr/>
        </p:nvPicPr>
        <p:blipFill>
          <a:blip r:embed="rId5"/>
          <a:stretch>
            <a:fillRect/>
          </a:stretch>
        </p:blipFill>
        <p:spPr>
          <a:xfrm>
            <a:off x="1619885" y="2174875"/>
            <a:ext cx="3383280" cy="40995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par>
    </p:tnLst>
    <p:bldLst>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109" y="994052"/>
            <a:ext cx="5448300" cy="783590"/>
          </a:xfrm>
          <a:prstGeom prst="rect">
            <a:avLst/>
          </a:prstGeom>
          <a:noFill/>
        </p:spPr>
        <p:txBody>
          <a:bodyPr wrap="square" rtlCol="0">
            <a:spAutoFit/>
          </a:bodyPr>
          <a:lstStyle/>
          <a:p>
            <a:r>
              <a:rPr lang="zh-CN" altLang="en-US" sz="4500" b="1" i="1" spc="600" dirty="0">
                <a:cs typeface="+mn-ea"/>
                <a:sym typeface="+mn-lt"/>
              </a:rPr>
              <a:t>练习</a:t>
            </a:r>
          </a:p>
        </p:txBody>
      </p:sp>
      <p:pic>
        <p:nvPicPr>
          <p:cNvPr id="2" name="图片 1"/>
          <p:cNvPicPr>
            <a:picLocks noChangeAspect="1"/>
          </p:cNvPicPr>
          <p:nvPr/>
        </p:nvPicPr>
        <p:blipFill>
          <a:blip r:embed="rId5"/>
          <a:stretch>
            <a:fillRect/>
          </a:stretch>
        </p:blipFill>
        <p:spPr>
          <a:xfrm>
            <a:off x="897890" y="2188845"/>
            <a:ext cx="4867910" cy="3380740"/>
          </a:xfrm>
          <a:prstGeom prst="rect">
            <a:avLst/>
          </a:prstGeom>
        </p:spPr>
      </p:pic>
      <p:sp>
        <p:nvSpPr>
          <p:cNvPr id="3" name="文本框 2"/>
          <p:cNvSpPr txBox="1"/>
          <p:nvPr/>
        </p:nvSpPr>
        <p:spPr>
          <a:xfrm>
            <a:off x="6268720" y="1451610"/>
            <a:ext cx="4805045" cy="5046345"/>
          </a:xfrm>
          <a:prstGeom prst="rect">
            <a:avLst/>
          </a:prstGeom>
          <a:solidFill>
            <a:schemeClr val="bg1"/>
          </a:solidFill>
        </p:spPr>
        <p:txBody>
          <a:bodyPr wrap="square" rtlCol="0" anchor="t">
            <a:spAutoFit/>
          </a:bodyPr>
          <a:lstStyle/>
          <a:p>
            <a:r>
              <a:rPr lang="zh-CN" altLang="en-US" sz="1400" dirty="0"/>
              <a:t>求两个正整数m和n，求其最大公约数和最小公倍数。</a:t>
            </a:r>
          </a:p>
          <a:p>
            <a:endParaRPr lang="zh-CN" altLang="en-US" sz="1400" dirty="0"/>
          </a:p>
          <a:p>
            <a:r>
              <a:rPr lang="zh-CN" altLang="en-US" sz="1400" dirty="0"/>
              <a:t>#include&lt;stdio.h&gt;</a:t>
            </a:r>
          </a:p>
          <a:p>
            <a:r>
              <a:rPr lang="zh-CN" altLang="en-US" sz="1400" dirty="0"/>
              <a:t>void main()</a:t>
            </a:r>
          </a:p>
          <a:p>
            <a:r>
              <a:rPr lang="zh-CN" altLang="en-US" sz="1400" dirty="0"/>
              <a:t>{</a:t>
            </a:r>
          </a:p>
          <a:p>
            <a:r>
              <a:rPr lang="zh-CN" altLang="en-US" sz="1400" dirty="0"/>
              <a:t>	int m, n, t, i, a = 1;</a:t>
            </a:r>
          </a:p>
          <a:p>
            <a:r>
              <a:rPr lang="zh-CN" altLang="en-US" sz="1400" dirty="0"/>
              <a:t>	scanf("%d%d", &amp;m, &amp;n);</a:t>
            </a:r>
          </a:p>
          <a:p>
            <a:r>
              <a:rPr lang="zh-CN" altLang="en-US" sz="1400" dirty="0"/>
              <a:t>	if (m &lt; n)</a:t>
            </a:r>
          </a:p>
          <a:p>
            <a:r>
              <a:rPr lang="zh-CN" altLang="en-US" sz="1400" dirty="0"/>
              <a:t>	{</a:t>
            </a:r>
          </a:p>
          <a:p>
            <a:r>
              <a:rPr lang="zh-CN" altLang="en-US" sz="1400" dirty="0"/>
              <a:t>		t = m;</a:t>
            </a:r>
          </a:p>
          <a:p>
            <a:r>
              <a:rPr lang="zh-CN" altLang="en-US" sz="1400" dirty="0"/>
              <a:t>		m = n;</a:t>
            </a:r>
          </a:p>
          <a:p>
            <a:r>
              <a:rPr lang="zh-CN" altLang="en-US" sz="1400" dirty="0"/>
              <a:t>		n = t;</a:t>
            </a:r>
          </a:p>
          <a:p>
            <a:r>
              <a:rPr lang="zh-CN" altLang="en-US" sz="1400" dirty="0"/>
              <a:t>	}</a:t>
            </a:r>
          </a:p>
          <a:p>
            <a:r>
              <a:rPr lang="zh-CN" altLang="en-US" sz="1400" dirty="0"/>
              <a:t>	for (i = 2; i &lt;= n; i++)</a:t>
            </a:r>
          </a:p>
          <a:p>
            <a:r>
              <a:rPr lang="zh-CN" altLang="en-US" sz="1400" dirty="0"/>
              <a:t>	{</a:t>
            </a:r>
          </a:p>
          <a:p>
            <a:r>
              <a:rPr lang="zh-CN" altLang="en-US" sz="1400" dirty="0"/>
              <a:t>		if (m%i == 0 &amp;&amp; n%i == 0)</a:t>
            </a:r>
          </a:p>
          <a:p>
            <a:r>
              <a:rPr lang="zh-CN" altLang="en-US" sz="1400" dirty="0"/>
              <a:t>			a = i;</a:t>
            </a:r>
          </a:p>
          <a:p>
            <a:r>
              <a:rPr lang="zh-CN" altLang="en-US" sz="1400" dirty="0"/>
              <a:t>	}</a:t>
            </a:r>
          </a:p>
          <a:p>
            <a:r>
              <a:rPr lang="zh-CN" altLang="en-US" sz="1400" dirty="0"/>
              <a:t>	printf("最大公约数是:%d\n", a);</a:t>
            </a:r>
          </a:p>
          <a:p>
            <a:r>
              <a:rPr lang="zh-CN" altLang="en-US" sz="1400" dirty="0"/>
              <a:t>	t = (m*n) / a;</a:t>
            </a:r>
          </a:p>
          <a:p>
            <a:r>
              <a:rPr lang="zh-CN" altLang="en-US" sz="1400" dirty="0"/>
              <a:t>	printf("最小公倍数是:%d", t);</a:t>
            </a:r>
          </a:p>
          <a:p>
            <a:endParaRPr lang="zh-CN" altLang="en-US" sz="1400" dirty="0"/>
          </a:p>
          <a:p>
            <a:r>
              <a:rPr lang="zh-CN" altLang="en-US" sz="1400" dirty="0"/>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109" y="994052"/>
            <a:ext cx="5448300" cy="783590"/>
          </a:xfrm>
          <a:prstGeom prst="rect">
            <a:avLst/>
          </a:prstGeom>
          <a:noFill/>
        </p:spPr>
        <p:txBody>
          <a:bodyPr wrap="square" rtlCol="0">
            <a:spAutoFit/>
          </a:bodyPr>
          <a:lstStyle/>
          <a:p>
            <a:r>
              <a:rPr lang="zh-CN" altLang="en-US" sz="4500" b="1" i="1" spc="600" dirty="0">
                <a:cs typeface="+mn-ea"/>
                <a:sym typeface="+mn-lt"/>
              </a:rPr>
              <a:t>练习讲解</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371966" y="1325223"/>
            <a:ext cx="4992513" cy="4908211"/>
          </a:xfrm>
          <a:custGeom>
            <a:avLst/>
            <a:gdLst>
              <a:gd name="connsiteX0" fmla="*/ 0 w 5593080"/>
              <a:gd name="connsiteY0" fmla="*/ 2796540 h 5593080"/>
              <a:gd name="connsiteX1" fmla="*/ 2796540 w 5593080"/>
              <a:gd name="connsiteY1" fmla="*/ 0 h 5593080"/>
              <a:gd name="connsiteX2" fmla="*/ 5593080 w 5593080"/>
              <a:gd name="connsiteY2" fmla="*/ 2796540 h 5593080"/>
              <a:gd name="connsiteX3" fmla="*/ 2796540 w 5593080"/>
              <a:gd name="connsiteY3" fmla="*/ 5593080 h 5593080"/>
              <a:gd name="connsiteX4" fmla="*/ 0 w 5593080"/>
              <a:gd name="connsiteY4" fmla="*/ 2796540 h 5593080"/>
              <a:gd name="connsiteX0-1" fmla="*/ 0 w 6431280"/>
              <a:gd name="connsiteY0-2" fmla="*/ 3303203 h 5602590"/>
              <a:gd name="connsiteX1-3" fmla="*/ 3634740 w 6431280"/>
              <a:gd name="connsiteY1-4" fmla="*/ 3743 h 5602590"/>
              <a:gd name="connsiteX2-5" fmla="*/ 6431280 w 6431280"/>
              <a:gd name="connsiteY2-6" fmla="*/ 2800283 h 5602590"/>
              <a:gd name="connsiteX3-7" fmla="*/ 3634740 w 6431280"/>
              <a:gd name="connsiteY3-8" fmla="*/ 5596823 h 5602590"/>
              <a:gd name="connsiteX4-9" fmla="*/ 0 w 6431280"/>
              <a:gd name="connsiteY4-10" fmla="*/ 3303203 h 5602590"/>
              <a:gd name="connsiteX0-11" fmla="*/ 28995 w 6460275"/>
              <a:gd name="connsiteY0-12" fmla="*/ 3303203 h 5950268"/>
              <a:gd name="connsiteX1-13" fmla="*/ 3663735 w 6460275"/>
              <a:gd name="connsiteY1-14" fmla="*/ 3743 h 5950268"/>
              <a:gd name="connsiteX2-15" fmla="*/ 6460275 w 6460275"/>
              <a:gd name="connsiteY2-16" fmla="*/ 2800283 h 5950268"/>
              <a:gd name="connsiteX3-17" fmla="*/ 2200695 w 6460275"/>
              <a:gd name="connsiteY3-18" fmla="*/ 5947343 h 5950268"/>
              <a:gd name="connsiteX4-19" fmla="*/ 28995 w 6460275"/>
              <a:gd name="connsiteY4-20" fmla="*/ 3303203 h 5950268"/>
              <a:gd name="connsiteX0-21" fmla="*/ 3948 w 6435228"/>
              <a:gd name="connsiteY0-22" fmla="*/ 2380199 h 5027035"/>
              <a:gd name="connsiteX1-23" fmla="*/ 1779408 w 6435228"/>
              <a:gd name="connsiteY1-24" fmla="*/ 10379 h 5027035"/>
              <a:gd name="connsiteX2-25" fmla="*/ 6435228 w 6435228"/>
              <a:gd name="connsiteY2-26" fmla="*/ 1877279 h 5027035"/>
              <a:gd name="connsiteX3-27" fmla="*/ 2175648 w 6435228"/>
              <a:gd name="connsiteY3-28" fmla="*/ 5024339 h 5027035"/>
              <a:gd name="connsiteX4-29" fmla="*/ 3948 w 6435228"/>
              <a:gd name="connsiteY4-30" fmla="*/ 2380199 h 5027035"/>
              <a:gd name="connsiteX0-31" fmla="*/ 3054 w 4940814"/>
              <a:gd name="connsiteY0-32" fmla="*/ 2370127 h 5014752"/>
              <a:gd name="connsiteX1-33" fmla="*/ 1778514 w 4940814"/>
              <a:gd name="connsiteY1-34" fmla="*/ 307 h 5014752"/>
              <a:gd name="connsiteX2-35" fmla="*/ 4940814 w 4940814"/>
              <a:gd name="connsiteY2-36" fmla="*/ 2522527 h 5014752"/>
              <a:gd name="connsiteX3-37" fmla="*/ 2174754 w 4940814"/>
              <a:gd name="connsiteY3-38" fmla="*/ 5014267 h 5014752"/>
              <a:gd name="connsiteX4-39" fmla="*/ 3054 w 4940814"/>
              <a:gd name="connsiteY4-40" fmla="*/ 2370127 h 5014752"/>
              <a:gd name="connsiteX0-41" fmla="*/ 2948 w 4986428"/>
              <a:gd name="connsiteY0-42" fmla="*/ 2675091 h 5014743"/>
              <a:gd name="connsiteX1-43" fmla="*/ 1824128 w 4986428"/>
              <a:gd name="connsiteY1-44" fmla="*/ 471 h 5014743"/>
              <a:gd name="connsiteX2-45" fmla="*/ 4986428 w 4986428"/>
              <a:gd name="connsiteY2-46" fmla="*/ 2522691 h 5014743"/>
              <a:gd name="connsiteX3-47" fmla="*/ 2220368 w 4986428"/>
              <a:gd name="connsiteY3-48" fmla="*/ 5014431 h 5014743"/>
              <a:gd name="connsiteX4-49" fmla="*/ 2948 w 4986428"/>
              <a:gd name="connsiteY4-50" fmla="*/ 2675091 h 5014743"/>
              <a:gd name="connsiteX0-51" fmla="*/ 8147 w 4991627"/>
              <a:gd name="connsiteY0-52" fmla="*/ 2675091 h 5197595"/>
              <a:gd name="connsiteX1-53" fmla="*/ 1829327 w 4991627"/>
              <a:gd name="connsiteY1-54" fmla="*/ 471 h 5197595"/>
              <a:gd name="connsiteX2-55" fmla="*/ 4991627 w 4991627"/>
              <a:gd name="connsiteY2-56" fmla="*/ 2522691 h 5197595"/>
              <a:gd name="connsiteX3-57" fmla="*/ 1326407 w 4991627"/>
              <a:gd name="connsiteY3-58" fmla="*/ 5197311 h 5197595"/>
              <a:gd name="connsiteX4-59" fmla="*/ 8147 w 4991627"/>
              <a:gd name="connsiteY4-60" fmla="*/ 2675091 h 5197595"/>
              <a:gd name="connsiteX0-61" fmla="*/ 9033 w 4992513"/>
              <a:gd name="connsiteY0-62" fmla="*/ 2385715 h 4908211"/>
              <a:gd name="connsiteX1-63" fmla="*/ 1860693 w 4992513"/>
              <a:gd name="connsiteY1-64" fmla="*/ 655 h 4908211"/>
              <a:gd name="connsiteX2-65" fmla="*/ 4992513 w 4992513"/>
              <a:gd name="connsiteY2-66" fmla="*/ 2233315 h 4908211"/>
              <a:gd name="connsiteX3-67" fmla="*/ 1327293 w 4992513"/>
              <a:gd name="connsiteY3-68" fmla="*/ 4907935 h 4908211"/>
              <a:gd name="connsiteX4-69" fmla="*/ 9033 w 4992513"/>
              <a:gd name="connsiteY4-70" fmla="*/ 2385715 h 490821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992513" h="4908211">
                <a:moveTo>
                  <a:pt x="9033" y="2385715"/>
                </a:moveTo>
                <a:cubicBezTo>
                  <a:pt x="97933" y="1567835"/>
                  <a:pt x="1030113" y="26055"/>
                  <a:pt x="1860693" y="655"/>
                </a:cubicBezTo>
                <a:cubicBezTo>
                  <a:pt x="2691273" y="-24745"/>
                  <a:pt x="4992513" y="688829"/>
                  <a:pt x="4992513" y="2233315"/>
                </a:cubicBezTo>
                <a:cubicBezTo>
                  <a:pt x="4992513" y="3777801"/>
                  <a:pt x="2157873" y="4882535"/>
                  <a:pt x="1327293" y="4907935"/>
                </a:cubicBezTo>
                <a:cubicBezTo>
                  <a:pt x="496713" y="4933335"/>
                  <a:pt x="-79867" y="3203595"/>
                  <a:pt x="9033" y="2385715"/>
                </a:cubicBezTo>
                <a:close/>
              </a:path>
            </a:pathLst>
          </a:custGeom>
          <a:solidFill>
            <a:srgbClr val="91C7F6">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1" name="图片 10"/>
          <p:cNvPicPr>
            <a:picLocks noChangeAspect="1"/>
          </p:cNvPicPr>
          <p:nvPr/>
        </p:nvPicPr>
        <p:blipFill>
          <a:blip r:embed="rId3"/>
          <a:stretch>
            <a:fillRect/>
          </a:stretch>
        </p:blipFill>
        <p:spPr>
          <a:xfrm>
            <a:off x="371966" y="440736"/>
            <a:ext cx="5413438" cy="5315812"/>
          </a:xfrm>
          <a:prstGeom prst="rect">
            <a:avLst/>
          </a:prstGeom>
        </p:spPr>
      </p:pic>
      <p:grpSp>
        <p:nvGrpSpPr>
          <p:cNvPr id="18" name="组合 17"/>
          <p:cNvGrpSpPr/>
          <p:nvPr/>
        </p:nvGrpSpPr>
        <p:grpSpPr>
          <a:xfrm>
            <a:off x="5114290" y="792257"/>
            <a:ext cx="6559550" cy="1414859"/>
            <a:chOff x="5114290" y="792257"/>
            <a:chExt cx="6559550" cy="1414859"/>
          </a:xfrm>
        </p:grpSpPr>
        <p:sp>
          <p:nvSpPr>
            <p:cNvPr id="16" name="文本框 15"/>
            <p:cNvSpPr txBox="1"/>
            <p:nvPr/>
          </p:nvSpPr>
          <p:spPr>
            <a:xfrm>
              <a:off x="5114290" y="792257"/>
              <a:ext cx="6559550" cy="860425"/>
            </a:xfrm>
            <a:prstGeom prst="rect">
              <a:avLst/>
            </a:prstGeom>
            <a:noFill/>
          </p:spPr>
          <p:txBody>
            <a:bodyPr wrap="square" rtlCol="0">
              <a:spAutoFit/>
            </a:bodyPr>
            <a:lstStyle/>
            <a:p>
              <a:pPr algn="r"/>
              <a:r>
                <a:rPr lang="zh-CN" altLang="en-US" sz="5000" spc="300" dirty="0">
                  <a:cs typeface="+mn-ea"/>
                  <a:sym typeface="+mn-lt"/>
                </a:rPr>
                <a:t>绘制功能结构图</a:t>
              </a:r>
            </a:p>
          </p:txBody>
        </p:sp>
        <p:sp>
          <p:nvSpPr>
            <p:cNvPr id="17" name="文本框 16"/>
            <p:cNvSpPr txBox="1"/>
            <p:nvPr/>
          </p:nvSpPr>
          <p:spPr>
            <a:xfrm>
              <a:off x="5114290" y="1654031"/>
              <a:ext cx="6559550" cy="553085"/>
            </a:xfrm>
            <a:prstGeom prst="rect">
              <a:avLst/>
            </a:prstGeom>
            <a:noFill/>
          </p:spPr>
          <p:txBody>
            <a:bodyPr wrap="square" rtlCol="0">
              <a:spAutoFit/>
            </a:bodyPr>
            <a:lstStyle/>
            <a:p>
              <a:pPr algn="r"/>
              <a:r>
                <a:rPr lang="zh-CN" altLang="en-US" sz="3000" spc="300" dirty="0">
                  <a:solidFill>
                    <a:srgbClr val="47D6F4"/>
                  </a:solidFill>
                  <a:cs typeface="+mn-ea"/>
                  <a:sym typeface="+mn-lt"/>
                </a:rPr>
                <a:t>为什么要绘制功能结构图</a:t>
              </a:r>
            </a:p>
          </p:txBody>
        </p:sp>
      </p:grpSp>
      <p:sp>
        <p:nvSpPr>
          <p:cNvPr id="9" name="文本框 8"/>
          <p:cNvSpPr txBox="1"/>
          <p:nvPr/>
        </p:nvSpPr>
        <p:spPr>
          <a:xfrm>
            <a:off x="6692900" y="2294890"/>
            <a:ext cx="4981575" cy="1938020"/>
          </a:xfrm>
          <a:prstGeom prst="rect">
            <a:avLst/>
          </a:prstGeom>
          <a:noFill/>
        </p:spPr>
        <p:txBody>
          <a:bodyPr wrap="square" rtlCol="0">
            <a:spAutoFit/>
          </a:bodyPr>
          <a:lstStyle/>
          <a:p>
            <a:pPr algn="just">
              <a:lnSpc>
                <a:spcPct val="150000"/>
              </a:lnSpc>
            </a:pPr>
            <a:r>
              <a:rPr lang="en-US" altLang="zh-CN" sz="2000">
                <a:sym typeface="+mn-ea"/>
              </a:rPr>
              <a:t>  </a:t>
            </a:r>
            <a:r>
              <a:rPr sz="2000">
                <a:sym typeface="+mn-ea"/>
              </a:rPr>
              <a:t>功能结构图是用来表示复杂功能的内部结构，包含了哪些子功能</a:t>
            </a:r>
            <a:r>
              <a:rPr lang="zh-CN" sz="2000">
                <a:sym typeface="+mn-ea"/>
              </a:rPr>
              <a:t>。让大家清楚这个功能有几部分组成，每部分是什么，以及各有什么作用。</a:t>
            </a: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任意多边形 22"/>
          <p:cNvSpPr/>
          <p:nvPr/>
        </p:nvSpPr>
        <p:spPr>
          <a:xfrm>
            <a:off x="0" y="3775710"/>
            <a:ext cx="5118735" cy="3098800"/>
          </a:xfrm>
          <a:custGeom>
            <a:avLst/>
            <a:gdLst>
              <a:gd name="connsiteX0" fmla="*/ 2824163 w 7734300"/>
              <a:gd name="connsiteY0" fmla="*/ 586 h 4835042"/>
              <a:gd name="connsiteX1" fmla="*/ 4076700 w 7734300"/>
              <a:gd name="connsiteY1" fmla="*/ 218519 h 4835042"/>
              <a:gd name="connsiteX2" fmla="*/ 7734300 w 7734300"/>
              <a:gd name="connsiteY2" fmla="*/ 2166333 h 4835042"/>
              <a:gd name="connsiteX3" fmla="*/ 3543300 w 7734300"/>
              <a:gd name="connsiteY3" fmla="*/ 4704697 h 4835042"/>
              <a:gd name="connsiteX4" fmla="*/ 23924 w 7734300"/>
              <a:gd name="connsiteY4" fmla="*/ 2117429 h 4835042"/>
              <a:gd name="connsiteX5" fmla="*/ 0 w 7734300"/>
              <a:gd name="connsiteY5" fmla="*/ 2048518 h 4835042"/>
              <a:gd name="connsiteX6" fmla="*/ 0 w 7734300"/>
              <a:gd name="connsiteY6" fmla="*/ 1024863 h 4835042"/>
              <a:gd name="connsiteX7" fmla="*/ 28147 w 7734300"/>
              <a:gd name="connsiteY7" fmla="*/ 993173 h 4835042"/>
              <a:gd name="connsiteX8" fmla="*/ 1790700 w 7734300"/>
              <a:gd name="connsiteY8" fmla="*/ 189846 h 4835042"/>
              <a:gd name="connsiteX9" fmla="*/ 2824163 w 7734300"/>
              <a:gd name="connsiteY9" fmla="*/ 586 h 4835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4300" h="4835042">
                <a:moveTo>
                  <a:pt x="2824163" y="586"/>
                </a:moveTo>
                <a:cubicBezTo>
                  <a:pt x="3184525" y="-6734"/>
                  <a:pt x="3581400" y="53812"/>
                  <a:pt x="4076700" y="218519"/>
                </a:cubicBezTo>
                <a:cubicBezTo>
                  <a:pt x="5067300" y="547933"/>
                  <a:pt x="7715250" y="691347"/>
                  <a:pt x="7734300" y="2166333"/>
                </a:cubicBezTo>
                <a:cubicBezTo>
                  <a:pt x="7620000" y="4441419"/>
                  <a:pt x="6191250" y="3901422"/>
                  <a:pt x="3543300" y="4704697"/>
                </a:cubicBezTo>
                <a:cubicBezTo>
                  <a:pt x="1309092" y="5382461"/>
                  <a:pt x="422040" y="3251802"/>
                  <a:pt x="23924" y="2117429"/>
                </a:cubicBezTo>
                <a:lnTo>
                  <a:pt x="0" y="2048518"/>
                </a:lnTo>
                <a:lnTo>
                  <a:pt x="0" y="1024863"/>
                </a:lnTo>
                <a:lnTo>
                  <a:pt x="28147" y="993173"/>
                </a:lnTo>
                <a:cubicBezTo>
                  <a:pt x="434082" y="599007"/>
                  <a:pt x="1310481" y="336635"/>
                  <a:pt x="1790700" y="189846"/>
                </a:cubicBezTo>
                <a:cubicBezTo>
                  <a:pt x="2139950" y="83091"/>
                  <a:pt x="2463800" y="7905"/>
                  <a:pt x="2824163" y="586"/>
                </a:cubicBezTo>
                <a:close/>
              </a:path>
            </a:pathLst>
          </a:custGeom>
          <a:solidFill>
            <a:srgbClr val="91C7F6">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 name="图片 1"/>
          <p:cNvPicPr>
            <a:picLocks noChangeAspect="1"/>
          </p:cNvPicPr>
          <p:nvPr/>
        </p:nvPicPr>
        <p:blipFill>
          <a:blip r:embed="rId3"/>
          <a:stretch>
            <a:fillRect/>
          </a:stretch>
        </p:blipFill>
        <p:spPr>
          <a:xfrm>
            <a:off x="75565" y="3542665"/>
            <a:ext cx="4469130" cy="3442335"/>
          </a:xfrm>
          <a:prstGeom prst="rect">
            <a:avLst/>
          </a:prstGeom>
        </p:spPr>
      </p:pic>
      <p:sp>
        <p:nvSpPr>
          <p:cNvPr id="10" name="文本框 9"/>
          <p:cNvSpPr txBox="1"/>
          <p:nvPr/>
        </p:nvSpPr>
        <p:spPr>
          <a:xfrm>
            <a:off x="6545580" y="790169"/>
            <a:ext cx="5613400" cy="1322070"/>
          </a:xfrm>
          <a:prstGeom prst="rect">
            <a:avLst/>
          </a:prstGeom>
          <a:noFill/>
        </p:spPr>
        <p:txBody>
          <a:bodyPr wrap="square" rtlCol="0">
            <a:spAutoFit/>
          </a:bodyPr>
          <a:lstStyle/>
          <a:p>
            <a:pPr algn="ctr"/>
            <a:r>
              <a:rPr lang="zh-CN" altLang="en-US" sz="4000" b="1" dirty="0">
                <a:solidFill>
                  <a:schemeClr val="bg1">
                    <a:lumMod val="85000"/>
                  </a:schemeClr>
                </a:solidFill>
                <a:cs typeface="+mn-ea"/>
                <a:sym typeface="+mn-lt"/>
              </a:rPr>
              <a:t>课程</a:t>
            </a:r>
          </a:p>
          <a:p>
            <a:pPr algn="ctr"/>
            <a:r>
              <a:rPr lang="zh-CN" altLang="en-US" sz="4000" b="1" dirty="0">
                <a:solidFill>
                  <a:schemeClr val="bg1">
                    <a:lumMod val="85000"/>
                  </a:schemeClr>
                </a:solidFill>
                <a:cs typeface="+mn-ea"/>
                <a:sym typeface="+mn-lt"/>
              </a:rPr>
              <a:t>介绍</a:t>
            </a:r>
          </a:p>
        </p:txBody>
      </p:sp>
      <p:pic>
        <p:nvPicPr>
          <p:cNvPr id="3" name="图片 2"/>
          <p:cNvPicPr>
            <a:picLocks noChangeAspect="1"/>
          </p:cNvPicPr>
          <p:nvPr/>
        </p:nvPicPr>
        <p:blipFill>
          <a:blip r:embed="rId4"/>
          <a:stretch>
            <a:fillRect/>
          </a:stretch>
        </p:blipFill>
        <p:spPr>
          <a:xfrm>
            <a:off x="6940550" y="3061970"/>
            <a:ext cx="4823460" cy="3573780"/>
          </a:xfrm>
          <a:prstGeom prst="rect">
            <a:avLst/>
          </a:prstGeom>
        </p:spPr>
      </p:pic>
      <p:pic>
        <p:nvPicPr>
          <p:cNvPr id="4" name="图片 3"/>
          <p:cNvPicPr>
            <a:picLocks noChangeAspect="1"/>
          </p:cNvPicPr>
          <p:nvPr/>
        </p:nvPicPr>
        <p:blipFill>
          <a:blip r:embed="rId5"/>
          <a:stretch>
            <a:fillRect/>
          </a:stretch>
        </p:blipFill>
        <p:spPr>
          <a:xfrm>
            <a:off x="1933575" y="130810"/>
            <a:ext cx="4815840" cy="3505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23" grpId="0" bldLvl="0" animBg="1"/>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2"/>
          <p:cNvSpPr/>
          <p:nvPr/>
        </p:nvSpPr>
        <p:spPr>
          <a:xfrm>
            <a:off x="6534150" y="138430"/>
            <a:ext cx="5435600" cy="3297555"/>
          </a:xfrm>
          <a:custGeom>
            <a:avLst/>
            <a:gdLst>
              <a:gd name="connsiteX0" fmla="*/ 0 w 6675120"/>
              <a:gd name="connsiteY0" fmla="*/ 2484120 h 4968240"/>
              <a:gd name="connsiteX1" fmla="*/ 3337560 w 6675120"/>
              <a:gd name="connsiteY1" fmla="*/ 0 h 4968240"/>
              <a:gd name="connsiteX2" fmla="*/ 6675120 w 6675120"/>
              <a:gd name="connsiteY2" fmla="*/ 2484120 h 4968240"/>
              <a:gd name="connsiteX3" fmla="*/ 3337560 w 6675120"/>
              <a:gd name="connsiteY3" fmla="*/ 4968240 h 4968240"/>
              <a:gd name="connsiteX4" fmla="*/ 0 w 6675120"/>
              <a:gd name="connsiteY4" fmla="*/ 2484120 h 4968240"/>
              <a:gd name="connsiteX0-1" fmla="*/ 18479 w 6693599"/>
              <a:gd name="connsiteY0-2" fmla="*/ 3215640 h 5699760"/>
              <a:gd name="connsiteX1-3" fmla="*/ 4651439 w 6693599"/>
              <a:gd name="connsiteY1-4" fmla="*/ 0 h 5699760"/>
              <a:gd name="connsiteX2-5" fmla="*/ 6693599 w 6693599"/>
              <a:gd name="connsiteY2-6" fmla="*/ 3215640 h 5699760"/>
              <a:gd name="connsiteX3-7" fmla="*/ 3356039 w 6693599"/>
              <a:gd name="connsiteY3-8" fmla="*/ 5699760 h 5699760"/>
              <a:gd name="connsiteX4-9" fmla="*/ 18479 w 6693599"/>
              <a:gd name="connsiteY4-10" fmla="*/ 3215640 h 5699760"/>
              <a:gd name="connsiteX0-11" fmla="*/ 13249 w 6459769"/>
              <a:gd name="connsiteY0-12" fmla="*/ 3216588 h 5701678"/>
              <a:gd name="connsiteX1-13" fmla="*/ 4646209 w 6459769"/>
              <a:gd name="connsiteY1-14" fmla="*/ 948 h 5701678"/>
              <a:gd name="connsiteX2-15" fmla="*/ 6459769 w 6459769"/>
              <a:gd name="connsiteY2-16" fmla="*/ 2942268 h 5701678"/>
              <a:gd name="connsiteX3-17" fmla="*/ 3350809 w 6459769"/>
              <a:gd name="connsiteY3-18" fmla="*/ 5700708 h 5701678"/>
              <a:gd name="connsiteX4-19" fmla="*/ 13249 w 6459769"/>
              <a:gd name="connsiteY4-20" fmla="*/ 3216588 h 5701678"/>
              <a:gd name="connsiteX0-21" fmla="*/ 11172 w 6457692"/>
              <a:gd name="connsiteY0-22" fmla="*/ 3216588 h 4879431"/>
              <a:gd name="connsiteX1-23" fmla="*/ 4644132 w 6457692"/>
              <a:gd name="connsiteY1-24" fmla="*/ 948 h 4879431"/>
              <a:gd name="connsiteX2-25" fmla="*/ 6457692 w 6457692"/>
              <a:gd name="connsiteY2-26" fmla="*/ 2942268 h 4879431"/>
              <a:gd name="connsiteX3-27" fmla="*/ 3440172 w 6457692"/>
              <a:gd name="connsiteY3-28" fmla="*/ 4877748 h 4879431"/>
              <a:gd name="connsiteX4-29" fmla="*/ 11172 w 6457692"/>
              <a:gd name="connsiteY4-30" fmla="*/ 3216588 h 4879431"/>
              <a:gd name="connsiteX0-31" fmla="*/ 12720 w 6063000"/>
              <a:gd name="connsiteY0-32" fmla="*/ 3017596 h 4876989"/>
              <a:gd name="connsiteX1-33" fmla="*/ 4249440 w 6063000"/>
              <a:gd name="connsiteY1-34" fmla="*/ 76 h 4876989"/>
              <a:gd name="connsiteX2-35" fmla="*/ 6063000 w 6063000"/>
              <a:gd name="connsiteY2-36" fmla="*/ 2941396 h 4876989"/>
              <a:gd name="connsiteX3-37" fmla="*/ 3045480 w 6063000"/>
              <a:gd name="connsiteY3-38" fmla="*/ 4876876 h 4876989"/>
              <a:gd name="connsiteX4-39" fmla="*/ 12720 w 6063000"/>
              <a:gd name="connsiteY4-40" fmla="*/ 3017596 h 4876989"/>
              <a:gd name="connsiteX0-41" fmla="*/ 20699 w 6070979"/>
              <a:gd name="connsiteY0-42" fmla="*/ 3017596 h 4878089"/>
              <a:gd name="connsiteX1-43" fmla="*/ 4257419 w 6070979"/>
              <a:gd name="connsiteY1-44" fmla="*/ 76 h 4878089"/>
              <a:gd name="connsiteX2-45" fmla="*/ 6070979 w 6070979"/>
              <a:gd name="connsiteY2-46" fmla="*/ 2941396 h 4878089"/>
              <a:gd name="connsiteX3-47" fmla="*/ 3053459 w 6070979"/>
              <a:gd name="connsiteY3-48" fmla="*/ 4876876 h 4878089"/>
              <a:gd name="connsiteX4-49" fmla="*/ 20699 w 6070979"/>
              <a:gd name="connsiteY4-50" fmla="*/ 3017596 h 4878089"/>
              <a:gd name="connsiteX0-51" fmla="*/ 8819 w 6059099"/>
              <a:gd name="connsiteY0-52" fmla="*/ 3096069 h 4955447"/>
              <a:gd name="connsiteX1-53" fmla="*/ 2188140 w 6059099"/>
              <a:gd name="connsiteY1-54" fmla="*/ 1038041 h 4955447"/>
              <a:gd name="connsiteX2-55" fmla="*/ 4245539 w 6059099"/>
              <a:gd name="connsiteY2-56" fmla="*/ 78549 h 4955447"/>
              <a:gd name="connsiteX3-57" fmla="*/ 6059099 w 6059099"/>
              <a:gd name="connsiteY3-58" fmla="*/ 3019869 h 4955447"/>
              <a:gd name="connsiteX4-59" fmla="*/ 3041579 w 6059099"/>
              <a:gd name="connsiteY4-60" fmla="*/ 4955349 h 4955447"/>
              <a:gd name="connsiteX5" fmla="*/ 8819 w 6059099"/>
              <a:gd name="connsiteY5" fmla="*/ 3096069 h 4955447"/>
              <a:gd name="connsiteX0-61" fmla="*/ 8819 w 6799008"/>
              <a:gd name="connsiteY0-62" fmla="*/ 3124394 h 4983772"/>
              <a:gd name="connsiteX1-63" fmla="*/ 2188140 w 6799008"/>
              <a:gd name="connsiteY1-64" fmla="*/ 1066366 h 4983772"/>
              <a:gd name="connsiteX2-65" fmla="*/ 6607739 w 6799008"/>
              <a:gd name="connsiteY2-66" fmla="*/ 76394 h 4983772"/>
              <a:gd name="connsiteX3-67" fmla="*/ 6059099 w 6799008"/>
              <a:gd name="connsiteY3-68" fmla="*/ 3048194 h 4983772"/>
              <a:gd name="connsiteX4-69" fmla="*/ 3041579 w 6799008"/>
              <a:gd name="connsiteY4-70" fmla="*/ 4983674 h 4983772"/>
              <a:gd name="connsiteX5-71" fmla="*/ 8819 w 6799008"/>
              <a:gd name="connsiteY5-72" fmla="*/ 3124394 h 4983772"/>
              <a:gd name="connsiteX0-73" fmla="*/ 8819 w 7082133"/>
              <a:gd name="connsiteY0-74" fmla="*/ 3161162 h 5051029"/>
              <a:gd name="connsiteX1-75" fmla="*/ 2188140 w 7082133"/>
              <a:gd name="connsiteY1-76" fmla="*/ 1103134 h 5051029"/>
              <a:gd name="connsiteX2-77" fmla="*/ 6607739 w 7082133"/>
              <a:gd name="connsiteY2-78" fmla="*/ 113162 h 5051029"/>
              <a:gd name="connsiteX3-79" fmla="*/ 6958259 w 7082133"/>
              <a:gd name="connsiteY3-80" fmla="*/ 3709802 h 5051029"/>
              <a:gd name="connsiteX4-81" fmla="*/ 3041579 w 7082133"/>
              <a:gd name="connsiteY4-82" fmla="*/ 5020442 h 5051029"/>
              <a:gd name="connsiteX5-83" fmla="*/ 8819 w 7082133"/>
              <a:gd name="connsiteY5-84" fmla="*/ 3161162 h 5051029"/>
              <a:gd name="connsiteX0-85" fmla="*/ 0 w 7019315"/>
              <a:gd name="connsiteY0-86" fmla="*/ 3116236 h 5006103"/>
              <a:gd name="connsiteX1-87" fmla="*/ 3032761 w 7019315"/>
              <a:gd name="connsiteY1-88" fmla="*/ 1439208 h 5006103"/>
              <a:gd name="connsiteX2-89" fmla="*/ 6598920 w 7019315"/>
              <a:gd name="connsiteY2-90" fmla="*/ 68236 h 5006103"/>
              <a:gd name="connsiteX3-91" fmla="*/ 6949440 w 7019315"/>
              <a:gd name="connsiteY3-92" fmla="*/ 3664876 h 5006103"/>
              <a:gd name="connsiteX4-93" fmla="*/ 3032760 w 7019315"/>
              <a:gd name="connsiteY4-94" fmla="*/ 4975516 h 5006103"/>
              <a:gd name="connsiteX5-95" fmla="*/ 0 w 7019315"/>
              <a:gd name="connsiteY5-96" fmla="*/ 3116236 h 5006103"/>
              <a:gd name="connsiteX0-97" fmla="*/ 0 w 7392946"/>
              <a:gd name="connsiteY0-98" fmla="*/ 3091247 h 4981114"/>
              <a:gd name="connsiteX1-99" fmla="*/ 3032761 w 7392946"/>
              <a:gd name="connsiteY1-100" fmla="*/ 1414219 h 4981114"/>
              <a:gd name="connsiteX2-101" fmla="*/ 6598920 w 7392946"/>
              <a:gd name="connsiteY2-102" fmla="*/ 43247 h 4981114"/>
              <a:gd name="connsiteX3-103" fmla="*/ 6949440 w 7392946"/>
              <a:gd name="connsiteY3-104" fmla="*/ 3639887 h 4981114"/>
              <a:gd name="connsiteX4-105" fmla="*/ 3032760 w 7392946"/>
              <a:gd name="connsiteY4-106" fmla="*/ 4950527 h 4981114"/>
              <a:gd name="connsiteX5-107" fmla="*/ 0 w 7392946"/>
              <a:gd name="connsiteY5-108" fmla="*/ 3091247 h 49811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71" y="connsiteY5-72"/>
              </a:cxn>
            </a:cxnLst>
            <a:rect l="l" t="t" r="r" b="b"/>
            <a:pathLst>
              <a:path w="7392946" h="4981114">
                <a:moveTo>
                  <a:pt x="0" y="3091247"/>
                </a:moveTo>
                <a:cubicBezTo>
                  <a:pt x="0" y="2501862"/>
                  <a:pt x="2326641" y="1917139"/>
                  <a:pt x="3032761" y="1414219"/>
                </a:cubicBezTo>
                <a:cubicBezTo>
                  <a:pt x="3738881" y="911299"/>
                  <a:pt x="5046980" y="-236258"/>
                  <a:pt x="6598920" y="43247"/>
                </a:cubicBezTo>
                <a:cubicBezTo>
                  <a:pt x="8150860" y="322752"/>
                  <a:pt x="6949440" y="2267945"/>
                  <a:pt x="6949440" y="3639887"/>
                </a:cubicBezTo>
                <a:cubicBezTo>
                  <a:pt x="6949440" y="5011829"/>
                  <a:pt x="4191000" y="5041967"/>
                  <a:pt x="3032760" y="4950527"/>
                </a:cubicBezTo>
                <a:cubicBezTo>
                  <a:pt x="1874520" y="4859087"/>
                  <a:pt x="0" y="3680632"/>
                  <a:pt x="0" y="3091247"/>
                </a:cubicBezTo>
                <a:close/>
              </a:path>
            </a:pathLst>
          </a:custGeom>
          <a:solidFill>
            <a:srgbClr val="91C7F6">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 name="图片 1"/>
          <p:cNvPicPr>
            <a:picLocks noChangeAspect="1"/>
          </p:cNvPicPr>
          <p:nvPr/>
        </p:nvPicPr>
        <p:blipFill>
          <a:blip r:embed="rId3"/>
          <a:stretch>
            <a:fillRect/>
          </a:stretch>
        </p:blipFill>
        <p:spPr>
          <a:xfrm>
            <a:off x="7513320" y="-295910"/>
            <a:ext cx="4678680" cy="3658235"/>
          </a:xfrm>
          <a:prstGeom prst="rect">
            <a:avLst/>
          </a:prstGeom>
        </p:spPr>
      </p:pic>
      <p:grpSp>
        <p:nvGrpSpPr>
          <p:cNvPr id="14" name="组合 13"/>
          <p:cNvGrpSpPr/>
          <p:nvPr/>
        </p:nvGrpSpPr>
        <p:grpSpPr>
          <a:xfrm>
            <a:off x="686104" y="521261"/>
            <a:ext cx="4733403" cy="2252419"/>
            <a:chOff x="686104" y="521261"/>
            <a:chExt cx="4733403" cy="2252419"/>
          </a:xfrm>
        </p:grpSpPr>
        <p:pic>
          <p:nvPicPr>
            <p:cNvPr id="5" name="图片 4"/>
            <p:cNvPicPr>
              <a:picLocks noChangeAspect="1"/>
            </p:cNvPicPr>
            <p:nvPr/>
          </p:nvPicPr>
          <p:blipFill>
            <a:blip r:embed="rId4">
              <a:duotone>
                <a:schemeClr val="bg2">
                  <a:shade val="45000"/>
                  <a:satMod val="135000"/>
                </a:schemeClr>
                <a:prstClr val="white"/>
              </a:duotone>
            </a:blip>
            <a:stretch>
              <a:fillRect/>
            </a:stretch>
          </p:blipFill>
          <p:spPr>
            <a:xfrm>
              <a:off x="686104" y="521261"/>
              <a:ext cx="2252419" cy="2252419"/>
            </a:xfrm>
            <a:prstGeom prst="rect">
              <a:avLst/>
            </a:prstGeom>
          </p:spPr>
        </p:pic>
        <p:sp>
          <p:nvSpPr>
            <p:cNvPr id="9" name="文本框 8"/>
            <p:cNvSpPr txBox="1"/>
            <p:nvPr/>
          </p:nvSpPr>
          <p:spPr>
            <a:xfrm>
              <a:off x="1842552" y="1510073"/>
              <a:ext cx="3576955" cy="553085"/>
            </a:xfrm>
            <a:prstGeom prst="rect">
              <a:avLst/>
            </a:prstGeom>
            <a:noFill/>
          </p:spPr>
          <p:txBody>
            <a:bodyPr wrap="square" rtlCol="0">
              <a:spAutoFit/>
            </a:bodyPr>
            <a:lstStyle/>
            <a:p>
              <a:r>
                <a:rPr lang="zh-CN" altLang="en-US" sz="3000" spc="300" dirty="0">
                  <a:cs typeface="+mn-ea"/>
                  <a:sym typeface="+mn-lt"/>
                </a:rPr>
                <a:t>结构图绘制</a:t>
              </a:r>
            </a:p>
          </p:txBody>
        </p:sp>
      </p:grpSp>
      <p:sp>
        <p:nvSpPr>
          <p:cNvPr id="16" name="文本框 15"/>
          <p:cNvSpPr txBox="1"/>
          <p:nvPr/>
        </p:nvSpPr>
        <p:spPr>
          <a:xfrm>
            <a:off x="1662430" y="2773680"/>
            <a:ext cx="4448175" cy="1014730"/>
          </a:xfrm>
          <a:prstGeom prst="rect">
            <a:avLst/>
          </a:prstGeom>
          <a:noFill/>
        </p:spPr>
        <p:txBody>
          <a:bodyPr wrap="square" rtlCol="0">
            <a:spAutoFit/>
          </a:bodyPr>
          <a:lstStyle/>
          <a:p>
            <a:r>
              <a:rPr lang="en-US" altLang="zh-CN" sz="3000">
                <a:sym typeface="+mn-ea"/>
              </a:rPr>
              <a:t> 1.</a:t>
            </a:r>
            <a:r>
              <a:rPr lang="zh-CN" altLang="en-US" sz="3000">
                <a:sym typeface="+mn-ea"/>
              </a:rPr>
              <a:t>先理清顶层功能结构</a:t>
            </a:r>
          </a:p>
          <a:p>
            <a:pPr algn="l">
              <a:lnSpc>
                <a:spcPct val="150000"/>
              </a:lnSpc>
              <a:buClrTx/>
              <a:buSzTx/>
              <a:buFontTx/>
            </a:pPr>
            <a:r>
              <a:rPr lang="en-US" altLang="zh-CN" sz="2000" dirty="0">
                <a:cs typeface="+mn-ea"/>
                <a:sym typeface="+mn-ea"/>
              </a:rPr>
              <a:t>      </a:t>
            </a:r>
            <a:r>
              <a:rPr lang="zh-CN" altLang="en-US" sz="2000" dirty="0">
                <a:cs typeface="+mn-ea"/>
                <a:sym typeface="+mn-ea"/>
              </a:rPr>
              <a:t>以电商APP下单为例</a:t>
            </a:r>
            <a:endParaRPr lang="zh-CN" altLang="en-US" sz="2000" dirty="0">
              <a:cs typeface="+mn-ea"/>
              <a:sym typeface="+mn-lt"/>
            </a:endParaRPr>
          </a:p>
        </p:txBody>
      </p:sp>
      <p:pic>
        <p:nvPicPr>
          <p:cNvPr id="17" name="图片 16"/>
          <p:cNvPicPr>
            <a:picLocks noChangeAspect="1"/>
          </p:cNvPicPr>
          <p:nvPr/>
        </p:nvPicPr>
        <p:blipFill>
          <a:blip r:embed="rId5"/>
          <a:stretch>
            <a:fillRect/>
          </a:stretch>
        </p:blipFill>
        <p:spPr>
          <a:xfrm>
            <a:off x="1662430" y="4323080"/>
            <a:ext cx="5158740" cy="8153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4"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任意多边形 31"/>
          <p:cNvSpPr/>
          <p:nvPr/>
        </p:nvSpPr>
        <p:spPr>
          <a:xfrm>
            <a:off x="-132080" y="-57150"/>
            <a:ext cx="3954780" cy="4060825"/>
          </a:xfrm>
          <a:custGeom>
            <a:avLst/>
            <a:gdLst>
              <a:gd name="connsiteX0" fmla="*/ 1848891 w 6671645"/>
              <a:gd name="connsiteY0" fmla="*/ 0 h 6686682"/>
              <a:gd name="connsiteX1" fmla="*/ 6642547 w 6671645"/>
              <a:gd name="connsiteY1" fmla="*/ 0 h 6686682"/>
              <a:gd name="connsiteX2" fmla="*/ 6657871 w 6671645"/>
              <a:gd name="connsiteY2" fmla="*/ 111440 h 6686682"/>
              <a:gd name="connsiteX3" fmla="*/ 6666817 w 6671645"/>
              <a:gd name="connsiteY3" fmla="*/ 561102 h 6686682"/>
              <a:gd name="connsiteX4" fmla="*/ 5158057 w 6671645"/>
              <a:gd name="connsiteY4" fmla="*/ 3461672 h 6686682"/>
              <a:gd name="connsiteX5" fmla="*/ 3374977 w 6671645"/>
              <a:gd name="connsiteY5" fmla="*/ 6044852 h 6686682"/>
              <a:gd name="connsiteX6" fmla="*/ 387937 w 6671645"/>
              <a:gd name="connsiteY6" fmla="*/ 6230383 h 6686682"/>
              <a:gd name="connsiteX7" fmla="*/ 31360 w 6671645"/>
              <a:gd name="connsiteY7" fmla="*/ 5841513 h 6686682"/>
              <a:gd name="connsiteX8" fmla="*/ 0 w 6671645"/>
              <a:gd name="connsiteY8" fmla="*/ 5788430 h 6686682"/>
              <a:gd name="connsiteX9" fmla="*/ 0 w 6671645"/>
              <a:gd name="connsiteY9" fmla="*/ 1376027 h 6686682"/>
              <a:gd name="connsiteX10" fmla="*/ 39709 w 6671645"/>
              <a:gd name="connsiteY10" fmla="*/ 1328337 h 6686682"/>
              <a:gd name="connsiteX11" fmla="*/ 1812877 w 6671645"/>
              <a:gd name="connsiteY11" fmla="*/ 19482 h 6686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71645" h="6686682">
                <a:moveTo>
                  <a:pt x="1848891" y="0"/>
                </a:moveTo>
                <a:lnTo>
                  <a:pt x="6642547" y="0"/>
                </a:lnTo>
                <a:lnTo>
                  <a:pt x="6657871" y="111440"/>
                </a:lnTo>
                <a:cubicBezTo>
                  <a:pt x="6672227" y="246739"/>
                  <a:pt x="6675628" y="396201"/>
                  <a:pt x="6666817" y="561102"/>
                </a:cubicBezTo>
                <a:cubicBezTo>
                  <a:pt x="6054677" y="3066812"/>
                  <a:pt x="5394277" y="2641694"/>
                  <a:pt x="5158057" y="3461672"/>
                </a:cubicBezTo>
                <a:cubicBezTo>
                  <a:pt x="4921837" y="4281650"/>
                  <a:pt x="4901517" y="5095720"/>
                  <a:pt x="3374977" y="6044852"/>
                </a:cubicBezTo>
                <a:cubicBezTo>
                  <a:pt x="1848437" y="6993984"/>
                  <a:pt x="1200737" y="6744733"/>
                  <a:pt x="387937" y="6230383"/>
                </a:cubicBezTo>
                <a:cubicBezTo>
                  <a:pt x="260937" y="6150016"/>
                  <a:pt x="140945" y="6015645"/>
                  <a:pt x="31360" y="5841513"/>
                </a:cubicBezTo>
                <a:lnTo>
                  <a:pt x="0" y="5788430"/>
                </a:lnTo>
                <a:lnTo>
                  <a:pt x="0" y="1376027"/>
                </a:lnTo>
                <a:lnTo>
                  <a:pt x="39709" y="1328337"/>
                </a:lnTo>
                <a:cubicBezTo>
                  <a:pt x="462709" y="868728"/>
                  <a:pt x="1119933" y="408935"/>
                  <a:pt x="1812877" y="19482"/>
                </a:cubicBezTo>
                <a:close/>
              </a:path>
            </a:pathLst>
          </a:custGeom>
          <a:solidFill>
            <a:srgbClr val="E0D4FF">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4" name="组合 13"/>
          <p:cNvGrpSpPr/>
          <p:nvPr/>
        </p:nvGrpSpPr>
        <p:grpSpPr>
          <a:xfrm>
            <a:off x="5402884" y="-57224"/>
            <a:ext cx="4733403" cy="2252419"/>
            <a:chOff x="686104" y="521261"/>
            <a:chExt cx="4733403" cy="2252419"/>
          </a:xfrm>
        </p:grpSpPr>
        <p:pic>
          <p:nvPicPr>
            <p:cNvPr id="5" name="图片 4"/>
            <p:cNvPicPr>
              <a:picLocks noChangeAspect="1"/>
            </p:cNvPicPr>
            <p:nvPr/>
          </p:nvPicPr>
          <p:blipFill>
            <a:blip r:embed="rId3">
              <a:duotone>
                <a:schemeClr val="bg2">
                  <a:shade val="45000"/>
                  <a:satMod val="135000"/>
                </a:schemeClr>
                <a:prstClr val="white"/>
              </a:duotone>
            </a:blip>
            <a:stretch>
              <a:fillRect/>
            </a:stretch>
          </p:blipFill>
          <p:spPr>
            <a:xfrm>
              <a:off x="686104" y="521261"/>
              <a:ext cx="2252419" cy="2252419"/>
            </a:xfrm>
            <a:prstGeom prst="rect">
              <a:avLst/>
            </a:prstGeom>
          </p:spPr>
        </p:pic>
        <p:sp>
          <p:nvSpPr>
            <p:cNvPr id="9" name="文本框 8"/>
            <p:cNvSpPr txBox="1"/>
            <p:nvPr/>
          </p:nvSpPr>
          <p:spPr>
            <a:xfrm>
              <a:off x="1842552" y="1510073"/>
              <a:ext cx="3576955" cy="553085"/>
            </a:xfrm>
            <a:prstGeom prst="rect">
              <a:avLst/>
            </a:prstGeom>
            <a:noFill/>
          </p:spPr>
          <p:txBody>
            <a:bodyPr wrap="square" rtlCol="0">
              <a:spAutoFit/>
            </a:bodyPr>
            <a:lstStyle/>
            <a:p>
              <a:r>
                <a:rPr lang="zh-CN" altLang="en-US" sz="3000" spc="300" dirty="0">
                  <a:cs typeface="+mn-ea"/>
                  <a:sym typeface="+mn-lt"/>
                </a:rPr>
                <a:t>结构图绘制</a:t>
              </a:r>
            </a:p>
          </p:txBody>
        </p:sp>
      </p:grpSp>
      <p:sp>
        <p:nvSpPr>
          <p:cNvPr id="16" name="文本框 15"/>
          <p:cNvSpPr txBox="1"/>
          <p:nvPr/>
        </p:nvSpPr>
        <p:spPr>
          <a:xfrm>
            <a:off x="6470015" y="1659255"/>
            <a:ext cx="4448175" cy="1938020"/>
          </a:xfrm>
          <a:prstGeom prst="rect">
            <a:avLst/>
          </a:prstGeom>
          <a:noFill/>
        </p:spPr>
        <p:txBody>
          <a:bodyPr wrap="square" rtlCol="0">
            <a:spAutoFit/>
          </a:bodyPr>
          <a:lstStyle/>
          <a:p>
            <a:r>
              <a:rPr lang="en-US" altLang="zh-CN" sz="3000" dirty="0">
                <a:sym typeface="+mn-ea"/>
              </a:rPr>
              <a:t> 2.</a:t>
            </a:r>
            <a:r>
              <a:rPr lang="zh-CN" altLang="en-US" sz="3000" dirty="0">
                <a:sym typeface="+mn-ea"/>
              </a:rPr>
              <a:t> 细分子功能</a:t>
            </a:r>
            <a:endParaRPr lang="zh-CN" altLang="en-US" sz="3000" dirty="0"/>
          </a:p>
          <a:p>
            <a:r>
              <a:rPr lang="zh-CN" altLang="en-US" sz="3000" dirty="0">
                <a:sym typeface="+mn-ea"/>
              </a:rPr>
              <a:t>   </a:t>
            </a:r>
            <a:r>
              <a:rPr lang="en-US" altLang="zh-CN" sz="3000" dirty="0">
                <a:sym typeface="+mn-ea"/>
              </a:rPr>
              <a:t> </a:t>
            </a:r>
            <a:r>
              <a:rPr lang="zh-CN" altLang="en-US" sz="2000" dirty="0">
                <a:sym typeface="+mn-ea"/>
              </a:rPr>
              <a:t>根据业务将功能拆分到更细的粒度，但没必要无限的去细分粒度，避免耗费太多的精力</a:t>
            </a:r>
            <a:r>
              <a:rPr lang="zh-CN" altLang="en-US" sz="2000" dirty="0" smtClean="0">
                <a:sym typeface="+mn-ea"/>
              </a:rPr>
              <a:t>和时间，</a:t>
            </a:r>
            <a:r>
              <a:rPr lang="zh-CN" altLang="en-US" sz="2000" dirty="0">
                <a:sym typeface="+mn-ea"/>
              </a:rPr>
              <a:t>一般2到3层就够了。</a:t>
            </a:r>
            <a:endParaRPr lang="zh-CN" altLang="en-US" sz="2000" dirty="0">
              <a:cs typeface="+mn-ea"/>
              <a:sym typeface="+mn-ea"/>
            </a:endParaRPr>
          </a:p>
        </p:txBody>
      </p:sp>
      <p:grpSp>
        <p:nvGrpSpPr>
          <p:cNvPr id="10" name="组合 9"/>
          <p:cNvGrpSpPr/>
          <p:nvPr/>
        </p:nvGrpSpPr>
        <p:grpSpPr>
          <a:xfrm>
            <a:off x="234315" y="435610"/>
            <a:ext cx="3295650" cy="3196590"/>
            <a:chOff x="2" y="0"/>
            <a:chExt cx="6671645" cy="6664850"/>
          </a:xfrm>
        </p:grpSpPr>
        <p:pic>
          <p:nvPicPr>
            <p:cNvPr id="34" name="图片 33"/>
            <p:cNvPicPr>
              <a:picLocks noChangeAspect="1"/>
            </p:cNvPicPr>
            <p:nvPr/>
          </p:nvPicPr>
          <p:blipFill>
            <a:blip r:embed="rId4"/>
            <a:srcRect/>
            <a:stretch>
              <a:fillRect/>
            </a:stretch>
          </p:blipFill>
          <p:spPr>
            <a:xfrm>
              <a:off x="2" y="0"/>
              <a:ext cx="6671645" cy="6664850"/>
            </a:xfrm>
            <a:custGeom>
              <a:avLst/>
              <a:gdLst>
                <a:gd name="connsiteX0" fmla="*/ 1848891 w 6671645"/>
                <a:gd name="connsiteY0" fmla="*/ 0 h 6664850"/>
                <a:gd name="connsiteX1" fmla="*/ 6642547 w 6671645"/>
                <a:gd name="connsiteY1" fmla="*/ 0 h 6664850"/>
                <a:gd name="connsiteX2" fmla="*/ 6657871 w 6671645"/>
                <a:gd name="connsiteY2" fmla="*/ 111440 h 6664850"/>
                <a:gd name="connsiteX3" fmla="*/ 6666817 w 6671645"/>
                <a:gd name="connsiteY3" fmla="*/ 561102 h 6664850"/>
                <a:gd name="connsiteX4" fmla="*/ 5158057 w 6671645"/>
                <a:gd name="connsiteY4" fmla="*/ 3461672 h 6664850"/>
                <a:gd name="connsiteX5" fmla="*/ 3374977 w 6671645"/>
                <a:gd name="connsiteY5" fmla="*/ 6044852 h 6664850"/>
                <a:gd name="connsiteX6" fmla="*/ 1973329 w 6671645"/>
                <a:gd name="connsiteY6" fmla="*/ 6656274 h 6664850"/>
                <a:gd name="connsiteX7" fmla="*/ 1908229 w 6671645"/>
                <a:gd name="connsiteY7" fmla="*/ 6664850 h 6664850"/>
                <a:gd name="connsiteX8" fmla="*/ 1387084 w 6671645"/>
                <a:gd name="connsiteY8" fmla="*/ 6664850 h 6664850"/>
                <a:gd name="connsiteX9" fmla="*/ 1287737 w 6671645"/>
                <a:gd name="connsiteY9" fmla="*/ 6647972 h 6664850"/>
                <a:gd name="connsiteX10" fmla="*/ 387937 w 6671645"/>
                <a:gd name="connsiteY10" fmla="*/ 6230383 h 6664850"/>
                <a:gd name="connsiteX11" fmla="*/ 31360 w 6671645"/>
                <a:gd name="connsiteY11" fmla="*/ 5841513 h 6664850"/>
                <a:gd name="connsiteX12" fmla="*/ 0 w 6671645"/>
                <a:gd name="connsiteY12" fmla="*/ 5788430 h 6664850"/>
                <a:gd name="connsiteX13" fmla="*/ 0 w 6671645"/>
                <a:gd name="connsiteY13" fmla="*/ 1376027 h 6664850"/>
                <a:gd name="connsiteX14" fmla="*/ 39709 w 6671645"/>
                <a:gd name="connsiteY14" fmla="*/ 1328337 h 6664850"/>
                <a:gd name="connsiteX15" fmla="*/ 1812877 w 6671645"/>
                <a:gd name="connsiteY15" fmla="*/ 19482 h 666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71645" h="6664850">
                  <a:moveTo>
                    <a:pt x="1848891" y="0"/>
                  </a:moveTo>
                  <a:lnTo>
                    <a:pt x="6642547" y="0"/>
                  </a:lnTo>
                  <a:lnTo>
                    <a:pt x="6657871" y="111440"/>
                  </a:lnTo>
                  <a:cubicBezTo>
                    <a:pt x="6672227" y="246739"/>
                    <a:pt x="6675628" y="396201"/>
                    <a:pt x="6666817" y="561102"/>
                  </a:cubicBezTo>
                  <a:cubicBezTo>
                    <a:pt x="6054677" y="3066812"/>
                    <a:pt x="5394277" y="2641694"/>
                    <a:pt x="5158057" y="3461672"/>
                  </a:cubicBezTo>
                  <a:cubicBezTo>
                    <a:pt x="4921837" y="4281650"/>
                    <a:pt x="4901517" y="5095720"/>
                    <a:pt x="3374977" y="6044852"/>
                  </a:cubicBezTo>
                  <a:cubicBezTo>
                    <a:pt x="2802525" y="6400777"/>
                    <a:pt x="2353659" y="6588179"/>
                    <a:pt x="1973329" y="6656274"/>
                  </a:cubicBezTo>
                  <a:lnTo>
                    <a:pt x="1908229" y="6664850"/>
                  </a:lnTo>
                  <a:lnTo>
                    <a:pt x="1387084" y="6664850"/>
                  </a:lnTo>
                  <a:lnTo>
                    <a:pt x="1287737" y="6647972"/>
                  </a:lnTo>
                  <a:cubicBezTo>
                    <a:pt x="974320" y="6578866"/>
                    <a:pt x="692737" y="6423265"/>
                    <a:pt x="387937" y="6230383"/>
                  </a:cubicBezTo>
                  <a:cubicBezTo>
                    <a:pt x="260937" y="6150016"/>
                    <a:pt x="140945" y="6015645"/>
                    <a:pt x="31360" y="5841513"/>
                  </a:cubicBezTo>
                  <a:lnTo>
                    <a:pt x="0" y="5788430"/>
                  </a:lnTo>
                  <a:lnTo>
                    <a:pt x="0" y="1376027"/>
                  </a:lnTo>
                  <a:lnTo>
                    <a:pt x="39709" y="1328337"/>
                  </a:lnTo>
                  <a:cubicBezTo>
                    <a:pt x="462709" y="868728"/>
                    <a:pt x="1119933" y="408935"/>
                    <a:pt x="1812877" y="19482"/>
                  </a:cubicBezTo>
                  <a:close/>
                </a:path>
              </a:pathLst>
            </a:custGeom>
            <a:noFill/>
          </p:spPr>
        </p:pic>
        <p:pic>
          <p:nvPicPr>
            <p:cNvPr id="3" name="图片 2"/>
            <p:cNvPicPr>
              <a:picLocks noChangeAspect="1"/>
            </p:cNvPicPr>
            <p:nvPr/>
          </p:nvPicPr>
          <p:blipFill>
            <a:blip r:embed="rId5"/>
            <a:stretch>
              <a:fillRect/>
            </a:stretch>
          </p:blipFill>
          <p:spPr>
            <a:xfrm>
              <a:off x="142875" y="351992"/>
              <a:ext cx="4633556" cy="4785360"/>
            </a:xfrm>
            <a:prstGeom prst="rect">
              <a:avLst/>
            </a:prstGeom>
          </p:spPr>
        </p:pic>
      </p:grpSp>
      <p:pic>
        <p:nvPicPr>
          <p:cNvPr id="6" name="图片 5"/>
          <p:cNvPicPr>
            <a:picLocks noChangeAspect="1"/>
          </p:cNvPicPr>
          <p:nvPr/>
        </p:nvPicPr>
        <p:blipFill>
          <a:blip r:embed="rId6">
            <a:clrChange>
              <a:clrFrom>
                <a:srgbClr val="FFFFFF">
                  <a:alpha val="100000"/>
                </a:srgbClr>
              </a:clrFrom>
              <a:clrTo>
                <a:srgbClr val="FFFFFF">
                  <a:alpha val="100000"/>
                  <a:alpha val="0"/>
                </a:srgbClr>
              </a:clrTo>
            </a:clrChange>
          </a:blip>
          <a:stretch>
            <a:fillRect/>
          </a:stretch>
        </p:blipFill>
        <p:spPr>
          <a:xfrm>
            <a:off x="859155" y="3561080"/>
            <a:ext cx="11034395" cy="30257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32"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563245" y="1569720"/>
            <a:ext cx="2604770" cy="262572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291715" y="3037205"/>
            <a:ext cx="7608570" cy="783590"/>
          </a:xfrm>
          <a:prstGeom prst="rect">
            <a:avLst/>
          </a:prstGeom>
          <a:noFill/>
        </p:spPr>
        <p:txBody>
          <a:bodyPr wrap="square" rtlCol="0">
            <a:spAutoFit/>
          </a:bodyPr>
          <a:lstStyle/>
          <a:p>
            <a:r>
              <a:rPr lang="en-US" altLang="zh-CN" sz="4500" b="1" i="1" spc="600" dirty="0">
                <a:solidFill>
                  <a:prstClr val="black"/>
                </a:solidFill>
                <a:cs typeface="+mn-ea"/>
                <a:sym typeface="+mn-lt"/>
              </a:rPr>
              <a:t>Chapter3 </a:t>
            </a:r>
            <a:r>
              <a:rPr lang="zh-CN" altLang="en-US" sz="4500" b="1" i="1" spc="600" dirty="0">
                <a:solidFill>
                  <a:prstClr val="black"/>
                </a:solidFill>
                <a:cs typeface="+mn-ea"/>
                <a:sym typeface="+mn-lt"/>
              </a:rPr>
              <a:t>代码编写规范</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492125" y="-347345"/>
            <a:ext cx="2604770" cy="262572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088239" y="963572"/>
            <a:ext cx="5448300" cy="783590"/>
          </a:xfrm>
          <a:prstGeom prst="rect">
            <a:avLst/>
          </a:prstGeom>
          <a:noFill/>
        </p:spPr>
        <p:txBody>
          <a:bodyPr wrap="square" rtlCol="0">
            <a:spAutoFit/>
          </a:bodyPr>
          <a:lstStyle/>
          <a:p>
            <a:r>
              <a:rPr lang="zh-CN" altLang="en-US" sz="4500" b="1" i="1" spc="600" dirty="0">
                <a:solidFill>
                  <a:prstClr val="black"/>
                </a:solidFill>
                <a:cs typeface="+mn-ea"/>
                <a:sym typeface="+mn-lt"/>
              </a:rPr>
              <a:t>代码注释</a:t>
            </a:r>
          </a:p>
        </p:txBody>
      </p:sp>
      <p:pic>
        <p:nvPicPr>
          <p:cNvPr id="2" name="图片 1"/>
          <p:cNvPicPr>
            <a:picLocks noChangeAspect="1"/>
          </p:cNvPicPr>
          <p:nvPr/>
        </p:nvPicPr>
        <p:blipFill>
          <a:blip r:embed="rId5" cstate="screen"/>
          <a:stretch>
            <a:fillRect/>
          </a:stretch>
        </p:blipFill>
        <p:spPr>
          <a:xfrm>
            <a:off x="809021" y="2525421"/>
            <a:ext cx="717711" cy="784166"/>
          </a:xfrm>
          <a:prstGeom prst="rect">
            <a:avLst/>
          </a:prstGeom>
        </p:spPr>
      </p:pic>
      <p:grpSp>
        <p:nvGrpSpPr>
          <p:cNvPr id="3" name="组合 2"/>
          <p:cNvGrpSpPr/>
          <p:nvPr/>
        </p:nvGrpSpPr>
        <p:grpSpPr>
          <a:xfrm>
            <a:off x="808990" y="2599055"/>
            <a:ext cx="10051415" cy="3876675"/>
            <a:chOff x="1013309" y="830175"/>
            <a:chExt cx="8962390" cy="3876675"/>
          </a:xfrm>
        </p:grpSpPr>
        <p:sp>
          <p:nvSpPr>
            <p:cNvPr id="4" name="文本框 3"/>
            <p:cNvSpPr txBox="1"/>
            <p:nvPr/>
          </p:nvSpPr>
          <p:spPr>
            <a:xfrm>
              <a:off x="1972794" y="830175"/>
              <a:ext cx="3576955" cy="553085"/>
            </a:xfrm>
            <a:prstGeom prst="rect">
              <a:avLst/>
            </a:prstGeom>
            <a:noFill/>
          </p:spPr>
          <p:txBody>
            <a:bodyPr wrap="square" rtlCol="0">
              <a:spAutoFit/>
            </a:bodyPr>
            <a:lstStyle/>
            <a:p>
              <a:r>
                <a:rPr lang="zh-CN" altLang="en-US" sz="3000" spc="300" dirty="0">
                  <a:cs typeface="+mn-ea"/>
                  <a:sym typeface="+mn-lt"/>
                </a:rPr>
                <a:t>代码注释的意义</a:t>
              </a:r>
            </a:p>
          </p:txBody>
        </p:sp>
        <p:sp>
          <p:nvSpPr>
            <p:cNvPr id="6" name="文本框 5"/>
            <p:cNvSpPr txBox="1"/>
            <p:nvPr/>
          </p:nvSpPr>
          <p:spPr>
            <a:xfrm>
              <a:off x="1013309" y="1383895"/>
              <a:ext cx="8962390" cy="3322955"/>
            </a:xfrm>
            <a:prstGeom prst="rect">
              <a:avLst/>
            </a:prstGeom>
            <a:noFill/>
          </p:spPr>
          <p:txBody>
            <a:bodyPr wrap="square" rtlCol="0">
              <a:spAutoFit/>
            </a:bodyPr>
            <a:lstStyle/>
            <a:p>
              <a:pPr indent="584200" algn="just" fontAlgn="auto">
                <a:lnSpc>
                  <a:spcPct val="150000"/>
                </a:lnSpc>
                <a:extLst>
                  <a:ext uri="{35155182-B16C-46BC-9424-99874614C6A1}">
                    <wpsdc:indentchars xmlns:wpsdc="http://www.wps.cn/officeDocument/2017/drawingmlCustomData" xmlns="" val="200" checksum="3209689083"/>
                  </a:ext>
                </a:extLst>
              </a:pPr>
              <a:r>
                <a:rPr sz="2000" spc="300" dirty="0">
                  <a:cs typeface="+mn-ea"/>
                  <a:sym typeface="+mn-lt"/>
                </a:rPr>
                <a:t>代码注释是架起程序设计者与程序阅读者之间的通信桥梁，最大限度的提高团队开发合作效率。也是程序代码可维护性的重要环节之一。所以我们不是为写注释而写注释。</a:t>
              </a:r>
            </a:p>
            <a:p>
              <a:pPr indent="584200" algn="just" fontAlgn="auto">
                <a:lnSpc>
                  <a:spcPct val="150000"/>
                </a:lnSpc>
                <a:buClrTx/>
                <a:buSzTx/>
                <a:buFontTx/>
              </a:pPr>
              <a:r>
                <a:rPr sz="2000" spc="300" dirty="0">
                  <a:cs typeface="+mn-ea"/>
                  <a:sym typeface="+mn-ea"/>
                </a:rPr>
                <a:t>在有处理逻辑的代码中，源程序有效注释量必须在20％以上。</a:t>
              </a:r>
              <a:endParaRPr sz="2000" spc="300" dirty="0">
                <a:cs typeface="+mn-ea"/>
              </a:endParaRPr>
            </a:p>
            <a:p>
              <a:pPr indent="584200" algn="just" fontAlgn="auto">
                <a:lnSpc>
                  <a:spcPct val="150000"/>
                </a:lnSpc>
                <a:buClrTx/>
                <a:buSzTx/>
                <a:buFontTx/>
              </a:pPr>
              <a:r>
                <a:rPr sz="2000" spc="300" dirty="0">
                  <a:cs typeface="+mn-ea"/>
                  <a:sym typeface="+mn-ea"/>
                </a:rPr>
                <a:t>注释的原则是有助于对程序的阅读理解，在该加的地方都加了，注释不宜太多也不能太少，注释语言必须准确、易懂、简洁。</a:t>
              </a:r>
              <a:endParaRPr sz="2000" spc="300" dirty="0">
                <a:cs typeface="+mn-ea"/>
              </a:endParaRPr>
            </a:p>
            <a:p>
              <a:pPr indent="584200" algn="just" fontAlgn="auto">
                <a:lnSpc>
                  <a:spcPct val="150000"/>
                </a:lnSpc>
                <a:buClrTx/>
                <a:buSzTx/>
                <a:buFontTx/>
              </a:pPr>
              <a:endParaRPr sz="2000" spc="300" dirty="0">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492125" y="-347345"/>
            <a:ext cx="2604770" cy="262572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088239" y="963572"/>
            <a:ext cx="5448300" cy="783590"/>
          </a:xfrm>
          <a:prstGeom prst="rect">
            <a:avLst/>
          </a:prstGeom>
          <a:noFill/>
        </p:spPr>
        <p:txBody>
          <a:bodyPr wrap="square" rtlCol="0">
            <a:spAutoFit/>
          </a:bodyPr>
          <a:lstStyle/>
          <a:p>
            <a:r>
              <a:rPr lang="zh-CN" altLang="en-US" sz="4500" b="1" i="1" spc="600" dirty="0">
                <a:solidFill>
                  <a:prstClr val="black"/>
                </a:solidFill>
                <a:cs typeface="+mn-ea"/>
                <a:sym typeface="+mn-lt"/>
              </a:rPr>
              <a:t>代码注释（无）</a:t>
            </a:r>
          </a:p>
        </p:txBody>
      </p:sp>
      <p:sp>
        <p:nvSpPr>
          <p:cNvPr id="5" name="文本框 4"/>
          <p:cNvSpPr txBox="1"/>
          <p:nvPr/>
        </p:nvSpPr>
        <p:spPr>
          <a:xfrm>
            <a:off x="976630" y="2411095"/>
            <a:ext cx="9977755" cy="3322955"/>
          </a:xfrm>
          <a:prstGeom prst="rect">
            <a:avLst/>
          </a:prstGeom>
          <a:noFill/>
        </p:spPr>
        <p:txBody>
          <a:bodyPr wrap="square" rtlCol="0">
            <a:spAutoFit/>
          </a:bodyPr>
          <a:lstStyle/>
          <a:p>
            <a:endParaRPr lang="en-US" altLang="zh-CN" sz="1600"/>
          </a:p>
          <a:p>
            <a:r>
              <a:rPr lang="en-US" altLang="zh-CN" sz="1600"/>
              <a:t>public interface Api {</a:t>
            </a:r>
          </a:p>
          <a:p>
            <a:r>
              <a:rPr lang="en-US" altLang="zh-CN" sz="1600"/>
              <a:t>    @POST("/challenge/createActivity")</a:t>
            </a:r>
          </a:p>
          <a:p>
            <a:r>
              <a:rPr lang="en-US" altLang="zh-CN" sz="1600"/>
              <a:t>    Observable&lt;String&gt; createActivity(@Field("activityStartTime") int activityStartTime, @Field("activityEndTime") int activityEndTime,</a:t>
            </a:r>
          </a:p>
          <a:p>
            <a:r>
              <a:rPr lang="en-US" altLang="zh-CN" sz="1600"/>
              <a:t>                                      @Field("challengePoint") int challengePoint,</a:t>
            </a:r>
          </a:p>
          <a:p>
            <a:r>
              <a:rPr lang="en-US" altLang="zh-CN" sz="1600"/>
              <a:t>                                      @Field("checkInNumRule") int checkInNumRule,</a:t>
            </a:r>
          </a:p>
          <a:p>
            <a:r>
              <a:rPr lang="en-US" altLang="zh-CN" sz="1600"/>
              <a:t>                                      @Field("description") String description,</a:t>
            </a:r>
          </a:p>
          <a:p>
            <a:r>
              <a:rPr lang="en-US" altLang="zh-CN" sz="1600"/>
              <a:t>                                      @Field("distanceRule") int distanceRule,</a:t>
            </a:r>
          </a:p>
          <a:p>
            <a:r>
              <a:rPr lang="en-US" altLang="zh-CN" sz="1600"/>
              <a:t>                                      @Field("speedRule") int speedRule,</a:t>
            </a:r>
          </a:p>
          <a:p>
            <a:r>
              <a:rPr lang="en-US" altLang="zh-CN" sz="1600"/>
              <a:t>                                      @Field("sumDistanceRule") int sumDistanceRule,</a:t>
            </a:r>
          </a:p>
          <a:p>
            <a:r>
              <a:rPr lang="en-US" altLang="zh-CN" sz="1600"/>
              <a:t>                                      @Field("taskType") int taskType);</a:t>
            </a:r>
          </a:p>
          <a:p>
            <a:r>
              <a:rPr lang="en-US" altLang="zh-CN"/>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128270" y="-203200"/>
            <a:ext cx="1339850" cy="142557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1531979" y="301902"/>
            <a:ext cx="5448300" cy="783590"/>
          </a:xfrm>
          <a:prstGeom prst="rect">
            <a:avLst/>
          </a:prstGeom>
          <a:noFill/>
        </p:spPr>
        <p:txBody>
          <a:bodyPr wrap="square" rtlCol="0">
            <a:spAutoFit/>
          </a:bodyPr>
          <a:lstStyle/>
          <a:p>
            <a:r>
              <a:rPr lang="zh-CN" altLang="en-US" sz="4500" b="1" i="1" spc="600" dirty="0">
                <a:solidFill>
                  <a:prstClr val="black"/>
                </a:solidFill>
                <a:cs typeface="+mn-ea"/>
                <a:sym typeface="+mn-lt"/>
              </a:rPr>
              <a:t>代码注释（有）</a:t>
            </a:r>
          </a:p>
        </p:txBody>
      </p:sp>
      <p:sp>
        <p:nvSpPr>
          <p:cNvPr id="5" name="文本框 4"/>
          <p:cNvSpPr txBox="1"/>
          <p:nvPr/>
        </p:nvSpPr>
        <p:spPr>
          <a:xfrm>
            <a:off x="723900" y="587375"/>
            <a:ext cx="11606530" cy="6400800"/>
          </a:xfrm>
          <a:prstGeom prst="rect">
            <a:avLst/>
          </a:prstGeom>
          <a:noFill/>
        </p:spPr>
        <p:txBody>
          <a:bodyPr wrap="square" rtlCol="0">
            <a:spAutoFit/>
          </a:bodyPr>
          <a:lstStyle/>
          <a:p>
            <a:endParaRPr lang="en-US" altLang="zh-CN" sz="1600"/>
          </a:p>
          <a:p>
            <a:endParaRPr lang="en-US" altLang="zh-CN" sz="1600"/>
          </a:p>
          <a:p>
            <a:r>
              <a:rPr lang="en-US" altLang="zh-CN" sz="1400"/>
              <a:t>public interface Api {</a:t>
            </a:r>
          </a:p>
          <a:p>
            <a:endParaRPr lang="en-US" altLang="zh-CN" sz="1400"/>
          </a:p>
          <a:p>
            <a:r>
              <a:rPr lang="en-US" altLang="zh-CN" sz="1400"/>
              <a:t>    /**</a:t>
            </a:r>
          </a:p>
          <a:p>
            <a:r>
              <a:rPr lang="en-US" altLang="zh-CN" sz="1400"/>
              <a:t>     * 创建个人发起的挑战活动  http://doc.thejoyrun.com/api/challenge/createActivityForPersonal</a:t>
            </a:r>
          </a:p>
          <a:p>
            <a:r>
              <a:rPr lang="en-US" altLang="zh-CN" sz="1400"/>
              <a:t>     *</a:t>
            </a:r>
          </a:p>
          <a:p>
            <a:r>
              <a:rPr lang="en-US" altLang="zh-CN" sz="1400"/>
              <a:t>     * @param activityStartTime 挑战开始时间</a:t>
            </a:r>
          </a:p>
          <a:p>
            <a:r>
              <a:rPr lang="en-US" altLang="zh-CN" sz="1400"/>
              <a:t>     * @param activityEndTime   挑战结束时间</a:t>
            </a:r>
          </a:p>
          <a:p>
            <a:r>
              <a:rPr lang="en-US" altLang="zh-CN" sz="1400"/>
              <a:t>     * @param challengePoint    挑战积分</a:t>
            </a:r>
          </a:p>
          <a:p>
            <a:r>
              <a:rPr lang="en-US" altLang="zh-CN" sz="1400"/>
              <a:t>     * @param checkInNumRule    打卡次数, 当taskType=2时，必填</a:t>
            </a:r>
          </a:p>
          <a:p>
            <a:r>
              <a:rPr lang="en-US" altLang="zh-CN" sz="1400"/>
              <a:t>     * @param description       规则说明</a:t>
            </a:r>
          </a:p>
          <a:p>
            <a:r>
              <a:rPr lang="en-US" altLang="zh-CN" sz="1400"/>
              <a:t>     * @param distanceRule      单次打卡距离, 当taskType=2时，必填</a:t>
            </a:r>
          </a:p>
          <a:p>
            <a:r>
              <a:rPr lang="en-US" altLang="zh-CN" sz="1400"/>
              <a:t>     * @param speedRule         配速, 当taskType=1时，必填，整型，如配速 6分30秒，应传390</a:t>
            </a:r>
          </a:p>
          <a:p>
            <a:r>
              <a:rPr lang="en-US" altLang="zh-CN" sz="1400"/>
              <a:t>     * @param sumDistanceRule   累计距离, 当taskType=1时，必填</a:t>
            </a:r>
          </a:p>
          <a:p>
            <a:r>
              <a:rPr lang="en-US" altLang="zh-CN" sz="1400"/>
              <a:t>     * @param taskType          挑战类型, 1是累计距离挑战；2是打卡挑战；必填</a:t>
            </a:r>
          </a:p>
          <a:p>
            <a:r>
              <a:rPr lang="en-US" altLang="zh-CN" sz="1400"/>
              <a:t>     *</a:t>
            </a:r>
          </a:p>
          <a:p>
            <a:r>
              <a:rPr lang="en-US" altLang="zh-CN" sz="1400"/>
              <a:t>     * @return 创建成功返回msg</a:t>
            </a:r>
          </a:p>
          <a:p>
            <a:r>
              <a:rPr lang="en-US" altLang="zh-CN" sz="1400"/>
              <a:t>     */</a:t>
            </a:r>
          </a:p>
          <a:p>
            <a:r>
              <a:rPr lang="en-US" altLang="zh-CN" sz="1400"/>
              <a:t>    @POST("/challenge/createActivity")</a:t>
            </a:r>
          </a:p>
          <a:p>
            <a:r>
              <a:rPr lang="en-US" altLang="zh-CN" sz="1400"/>
              <a:t>    Observable&lt;String&gt; createActivity(@Field("activityStartTime") int activityStartTime, @Field("activityEndTime") int activityEndTime,</a:t>
            </a:r>
          </a:p>
          <a:p>
            <a:r>
              <a:rPr lang="en-US" altLang="zh-CN" sz="1400"/>
              <a:t>                                      @Field("challengePoint") int challengePoint,</a:t>
            </a:r>
          </a:p>
          <a:p>
            <a:r>
              <a:rPr lang="en-US" altLang="zh-CN" sz="1400"/>
              <a:t>                                      @Field("checkInNumRule") int checkInNumRule,</a:t>
            </a:r>
          </a:p>
          <a:p>
            <a:r>
              <a:rPr lang="en-US" altLang="zh-CN" sz="1400"/>
              <a:t>                                      @Field("description") String description,</a:t>
            </a:r>
          </a:p>
          <a:p>
            <a:r>
              <a:rPr lang="en-US" altLang="zh-CN" sz="1400"/>
              <a:t>                                      @Field("distanceRule") int distanceRule,</a:t>
            </a:r>
          </a:p>
          <a:p>
            <a:r>
              <a:rPr lang="en-US" altLang="zh-CN" sz="1400"/>
              <a:t>                                      @Field("speedRule") int speedRule,</a:t>
            </a:r>
          </a:p>
          <a:p>
            <a:r>
              <a:rPr lang="en-US" altLang="zh-CN" sz="1400"/>
              <a:t>                                      @Field("sumDistanceRule") int sumDistanceRule,</a:t>
            </a:r>
          </a:p>
          <a:p>
            <a:r>
              <a:rPr lang="en-US" altLang="zh-CN" sz="1400"/>
              <a:t>                                      @Field("taskType") int taskType);</a:t>
            </a:r>
          </a:p>
          <a:p>
            <a:r>
              <a:rPr lang="en-US" altLang="zh-CN" sz="1400"/>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screen"/>
          <a:stretch>
            <a:fillRect/>
          </a:stretch>
        </p:blipFill>
        <p:spPr>
          <a:xfrm>
            <a:off x="428021" y="780441"/>
            <a:ext cx="717711" cy="784166"/>
          </a:xfrm>
          <a:prstGeom prst="rect">
            <a:avLst/>
          </a:prstGeom>
        </p:spPr>
      </p:pic>
      <p:sp>
        <p:nvSpPr>
          <p:cNvPr id="6" name="文本框 5"/>
          <p:cNvSpPr txBox="1"/>
          <p:nvPr/>
        </p:nvSpPr>
        <p:spPr>
          <a:xfrm>
            <a:off x="1788160" y="982980"/>
            <a:ext cx="3576955" cy="553085"/>
          </a:xfrm>
          <a:prstGeom prst="rect">
            <a:avLst/>
          </a:prstGeom>
          <a:noFill/>
        </p:spPr>
        <p:txBody>
          <a:bodyPr wrap="square" rtlCol="0">
            <a:spAutoFit/>
          </a:bodyPr>
          <a:lstStyle/>
          <a:p>
            <a:r>
              <a:rPr lang="zh-CN" altLang="en-US" sz="3000" spc="300" dirty="0">
                <a:cs typeface="+mn-ea"/>
                <a:sym typeface="+mn-lt"/>
              </a:rPr>
              <a:t>代码注释错误示范</a:t>
            </a:r>
          </a:p>
        </p:txBody>
      </p:sp>
      <p:pic>
        <p:nvPicPr>
          <p:cNvPr id="8" name="图片 7"/>
          <p:cNvPicPr>
            <a:picLocks noChangeAspect="1"/>
          </p:cNvPicPr>
          <p:nvPr/>
        </p:nvPicPr>
        <p:blipFill>
          <a:blip r:embed="rId4"/>
          <a:stretch>
            <a:fillRect/>
          </a:stretch>
        </p:blipFill>
        <p:spPr>
          <a:xfrm>
            <a:off x="1142365" y="1564640"/>
            <a:ext cx="9907270" cy="448310"/>
          </a:xfrm>
          <a:prstGeom prst="rect">
            <a:avLst/>
          </a:prstGeom>
        </p:spPr>
      </p:pic>
      <p:pic>
        <p:nvPicPr>
          <p:cNvPr id="11" name="图片 10"/>
          <p:cNvPicPr>
            <a:picLocks noChangeAspect="1"/>
          </p:cNvPicPr>
          <p:nvPr/>
        </p:nvPicPr>
        <p:blipFill>
          <a:blip r:embed="rId5"/>
          <a:stretch>
            <a:fillRect/>
          </a:stretch>
        </p:blipFill>
        <p:spPr>
          <a:xfrm>
            <a:off x="1142365" y="2129790"/>
            <a:ext cx="6858000" cy="2981325"/>
          </a:xfrm>
          <a:prstGeom prst="rect">
            <a:avLst/>
          </a:prstGeom>
        </p:spPr>
      </p:pic>
      <p:pic>
        <p:nvPicPr>
          <p:cNvPr id="13" name="图片 12"/>
          <p:cNvPicPr>
            <a:picLocks noChangeAspect="1"/>
          </p:cNvPicPr>
          <p:nvPr/>
        </p:nvPicPr>
        <p:blipFill>
          <a:blip r:embed="rId6"/>
          <a:stretch>
            <a:fillRect/>
          </a:stretch>
        </p:blipFill>
        <p:spPr>
          <a:xfrm>
            <a:off x="804545" y="5247005"/>
            <a:ext cx="4899025" cy="1117600"/>
          </a:xfrm>
          <a:prstGeom prst="rect">
            <a:avLst/>
          </a:prstGeom>
        </p:spPr>
      </p:pic>
      <p:pic>
        <p:nvPicPr>
          <p:cNvPr id="14" name="图片 13"/>
          <p:cNvPicPr>
            <a:picLocks noChangeAspect="1"/>
          </p:cNvPicPr>
          <p:nvPr/>
        </p:nvPicPr>
        <p:blipFill>
          <a:blip r:embed="rId7"/>
          <a:stretch>
            <a:fillRect/>
          </a:stretch>
        </p:blipFill>
        <p:spPr>
          <a:xfrm>
            <a:off x="8898890" y="4321175"/>
            <a:ext cx="2212340" cy="20434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screen"/>
          <a:stretch>
            <a:fillRect/>
          </a:stretch>
        </p:blipFill>
        <p:spPr>
          <a:xfrm>
            <a:off x="428021" y="780441"/>
            <a:ext cx="717711" cy="784166"/>
          </a:xfrm>
          <a:prstGeom prst="rect">
            <a:avLst/>
          </a:prstGeom>
        </p:spPr>
      </p:pic>
      <p:sp>
        <p:nvSpPr>
          <p:cNvPr id="6" name="文本框 5"/>
          <p:cNvSpPr txBox="1"/>
          <p:nvPr/>
        </p:nvSpPr>
        <p:spPr>
          <a:xfrm>
            <a:off x="1788160" y="982980"/>
            <a:ext cx="3576955" cy="553085"/>
          </a:xfrm>
          <a:prstGeom prst="rect">
            <a:avLst/>
          </a:prstGeom>
          <a:noFill/>
        </p:spPr>
        <p:txBody>
          <a:bodyPr wrap="square" rtlCol="0">
            <a:spAutoFit/>
          </a:bodyPr>
          <a:lstStyle/>
          <a:p>
            <a:r>
              <a:rPr lang="zh-CN" altLang="en-US" sz="3000" spc="300" dirty="0">
                <a:cs typeface="+mn-ea"/>
                <a:sym typeface="+mn-lt"/>
              </a:rPr>
              <a:t>代码注释正确示范</a:t>
            </a:r>
          </a:p>
        </p:txBody>
      </p:sp>
      <p:pic>
        <p:nvPicPr>
          <p:cNvPr id="2" name="图片 1"/>
          <p:cNvPicPr>
            <a:picLocks noChangeAspect="1"/>
          </p:cNvPicPr>
          <p:nvPr/>
        </p:nvPicPr>
        <p:blipFill>
          <a:blip r:embed="rId4"/>
          <a:stretch>
            <a:fillRect/>
          </a:stretch>
        </p:blipFill>
        <p:spPr>
          <a:xfrm>
            <a:off x="1560830" y="1791335"/>
            <a:ext cx="6362700" cy="4333875"/>
          </a:xfrm>
          <a:prstGeom prst="rect">
            <a:avLst/>
          </a:prstGeom>
        </p:spPr>
      </p:pic>
      <p:sp>
        <p:nvSpPr>
          <p:cNvPr id="5" name="圆角矩形标注 4"/>
          <p:cNvSpPr/>
          <p:nvPr/>
        </p:nvSpPr>
        <p:spPr>
          <a:xfrm>
            <a:off x="8842375" y="2805430"/>
            <a:ext cx="2447290" cy="1423035"/>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p>
        </p:txBody>
      </p:sp>
      <p:sp>
        <p:nvSpPr>
          <p:cNvPr id="7" name="文本框 6"/>
          <p:cNvSpPr txBox="1"/>
          <p:nvPr/>
        </p:nvSpPr>
        <p:spPr>
          <a:xfrm>
            <a:off x="8992235" y="3009900"/>
            <a:ext cx="2147570" cy="1014730"/>
          </a:xfrm>
          <a:prstGeom prst="rect">
            <a:avLst/>
          </a:prstGeom>
          <a:noFill/>
        </p:spPr>
        <p:txBody>
          <a:bodyPr wrap="square" rtlCol="0">
            <a:spAutoFit/>
          </a:bodyPr>
          <a:lstStyle/>
          <a:p>
            <a:r>
              <a:rPr lang="en-US" altLang="zh-CN" sz="2000" b="1">
                <a:solidFill>
                  <a:srgbClr val="FF0000"/>
                </a:solidFill>
              </a:rPr>
              <a:t>26</a:t>
            </a:r>
            <a:r>
              <a:rPr lang="zh-CN" altLang="en-US" sz="2000"/>
              <a:t>年前的《红色警戒》开源代码</a:t>
            </a:r>
          </a:p>
          <a:p>
            <a:r>
              <a:rPr lang="zh-CN" altLang="en-US" sz="2000"/>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109" y="994052"/>
            <a:ext cx="5448300" cy="783590"/>
          </a:xfrm>
          <a:prstGeom prst="rect">
            <a:avLst/>
          </a:prstGeom>
          <a:noFill/>
        </p:spPr>
        <p:txBody>
          <a:bodyPr wrap="square" rtlCol="0">
            <a:spAutoFit/>
          </a:bodyPr>
          <a:lstStyle/>
          <a:p>
            <a:r>
              <a:rPr lang="zh-CN" altLang="en-US" sz="4500" b="1" i="1" spc="600" dirty="0">
                <a:cs typeface="+mn-ea"/>
                <a:sym typeface="+mn-lt"/>
              </a:rPr>
              <a:t>代码注释误区</a:t>
            </a:r>
          </a:p>
        </p:txBody>
      </p:sp>
      <p:sp>
        <p:nvSpPr>
          <p:cNvPr id="2" name="文本框 1"/>
          <p:cNvSpPr txBox="1"/>
          <p:nvPr/>
        </p:nvSpPr>
        <p:spPr>
          <a:xfrm>
            <a:off x="1167130" y="2110105"/>
            <a:ext cx="9885680" cy="1753235"/>
          </a:xfrm>
          <a:prstGeom prst="rect">
            <a:avLst/>
          </a:prstGeom>
          <a:noFill/>
        </p:spPr>
        <p:txBody>
          <a:bodyPr wrap="square" rtlCol="0" anchor="t">
            <a:spAutoFit/>
          </a:bodyPr>
          <a:lstStyle/>
          <a:p>
            <a:r>
              <a:rPr lang="en-US" altLang="zh-CN"/>
              <a:t>1.</a:t>
            </a:r>
            <a:r>
              <a:rPr lang="zh-CN" altLang="en-US"/>
              <a:t>注释很重要，每一行代码都要写注释。</a:t>
            </a:r>
          </a:p>
          <a:p>
            <a:endParaRPr lang="zh-CN" altLang="en-US"/>
          </a:p>
          <a:p>
            <a:r>
              <a:rPr lang="en-US" altLang="zh-CN"/>
              <a:t>2.</a:t>
            </a:r>
            <a:r>
              <a:rPr lang="zh-CN" altLang="en-US"/>
              <a:t>注释可有可无，为了应付公司的编程规范，QA的审查，开始拷贝一些函数头注释，拷过去什么都不改，连原作者名都不改，只为满足代码注释率的要求。</a:t>
            </a:r>
          </a:p>
          <a:p>
            <a:endParaRPr lang="zh-CN" altLang="en-US"/>
          </a:p>
          <a:p>
            <a:r>
              <a:rPr lang="en-US" altLang="zh-CN"/>
              <a:t>3.</a:t>
            </a:r>
            <a:r>
              <a:rPr lang="zh-CN" altLang="en-US"/>
              <a:t>无需注释，代码即注释。</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4"/>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5"/>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109" y="994052"/>
            <a:ext cx="5448300" cy="783590"/>
          </a:xfrm>
          <a:prstGeom prst="rect">
            <a:avLst/>
          </a:prstGeom>
          <a:noFill/>
        </p:spPr>
        <p:txBody>
          <a:bodyPr wrap="square" rtlCol="0">
            <a:spAutoFit/>
          </a:bodyPr>
          <a:lstStyle/>
          <a:p>
            <a:r>
              <a:rPr lang="zh-CN" altLang="en-US" sz="4500" b="1" i="1" spc="600" dirty="0">
                <a:cs typeface="+mn-ea"/>
                <a:sym typeface="+mn-lt"/>
              </a:rPr>
              <a:t>代码注释规范</a:t>
            </a:r>
          </a:p>
        </p:txBody>
      </p:sp>
      <p:sp>
        <p:nvSpPr>
          <p:cNvPr id="2" name="文本框 1"/>
          <p:cNvSpPr txBox="1"/>
          <p:nvPr/>
        </p:nvSpPr>
        <p:spPr>
          <a:xfrm>
            <a:off x="1167130" y="2110105"/>
            <a:ext cx="9885680" cy="3876675"/>
          </a:xfrm>
          <a:prstGeom prst="rect">
            <a:avLst/>
          </a:prstGeom>
          <a:noFill/>
        </p:spPr>
        <p:txBody>
          <a:bodyPr wrap="square" rtlCol="0" anchor="t">
            <a:spAutoFit/>
          </a:bodyPr>
          <a:lstStyle/>
          <a:p>
            <a:r>
              <a:rPr sz="2400"/>
              <a:t>1.文件注释</a:t>
            </a:r>
          </a:p>
          <a:p>
            <a:endParaRPr sz="2400"/>
          </a:p>
          <a:p>
            <a:r>
              <a:t>文件注释写在文档头部，以/*开头，例：</a:t>
            </a:r>
          </a:p>
          <a:p>
            <a:endParaRPr/>
          </a:p>
          <a:p>
            <a:endParaRPr/>
          </a:p>
          <a:p>
            <a:endParaRPr/>
          </a:p>
          <a:p>
            <a:endParaRPr/>
          </a:p>
          <a:p>
            <a:endParaRPr/>
          </a:p>
          <a:p>
            <a:endParaRPr/>
          </a:p>
          <a:p>
            <a:endParaRPr/>
          </a:p>
          <a:p>
            <a:endParaRPr/>
          </a:p>
          <a:p>
            <a:endParaRPr/>
          </a:p>
          <a:p>
            <a:endParaRPr lang="zh-CN"/>
          </a:p>
        </p:txBody>
      </p:sp>
      <p:pic>
        <p:nvPicPr>
          <p:cNvPr id="3" name="图片 2"/>
          <p:cNvPicPr>
            <a:picLocks noChangeAspect="1"/>
          </p:cNvPicPr>
          <p:nvPr>
            <p:custDataLst>
              <p:tags r:id="rId1"/>
            </p:custDataLst>
          </p:nvPr>
        </p:nvPicPr>
        <p:blipFill>
          <a:blip r:embed="rId6"/>
          <a:stretch>
            <a:fillRect/>
          </a:stretch>
        </p:blipFill>
        <p:spPr>
          <a:xfrm>
            <a:off x="1241425" y="3444240"/>
            <a:ext cx="4663440" cy="21183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任意多边形 22"/>
          <p:cNvSpPr/>
          <p:nvPr/>
        </p:nvSpPr>
        <p:spPr>
          <a:xfrm>
            <a:off x="0" y="3775710"/>
            <a:ext cx="5118735" cy="3098800"/>
          </a:xfrm>
          <a:custGeom>
            <a:avLst/>
            <a:gdLst>
              <a:gd name="connsiteX0" fmla="*/ 2824163 w 7734300"/>
              <a:gd name="connsiteY0" fmla="*/ 586 h 4835042"/>
              <a:gd name="connsiteX1" fmla="*/ 4076700 w 7734300"/>
              <a:gd name="connsiteY1" fmla="*/ 218519 h 4835042"/>
              <a:gd name="connsiteX2" fmla="*/ 7734300 w 7734300"/>
              <a:gd name="connsiteY2" fmla="*/ 2166333 h 4835042"/>
              <a:gd name="connsiteX3" fmla="*/ 3543300 w 7734300"/>
              <a:gd name="connsiteY3" fmla="*/ 4704697 h 4835042"/>
              <a:gd name="connsiteX4" fmla="*/ 23924 w 7734300"/>
              <a:gd name="connsiteY4" fmla="*/ 2117429 h 4835042"/>
              <a:gd name="connsiteX5" fmla="*/ 0 w 7734300"/>
              <a:gd name="connsiteY5" fmla="*/ 2048518 h 4835042"/>
              <a:gd name="connsiteX6" fmla="*/ 0 w 7734300"/>
              <a:gd name="connsiteY6" fmla="*/ 1024863 h 4835042"/>
              <a:gd name="connsiteX7" fmla="*/ 28147 w 7734300"/>
              <a:gd name="connsiteY7" fmla="*/ 993173 h 4835042"/>
              <a:gd name="connsiteX8" fmla="*/ 1790700 w 7734300"/>
              <a:gd name="connsiteY8" fmla="*/ 189846 h 4835042"/>
              <a:gd name="connsiteX9" fmla="*/ 2824163 w 7734300"/>
              <a:gd name="connsiteY9" fmla="*/ 586 h 4835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4300" h="4835042">
                <a:moveTo>
                  <a:pt x="2824163" y="586"/>
                </a:moveTo>
                <a:cubicBezTo>
                  <a:pt x="3184525" y="-6734"/>
                  <a:pt x="3581400" y="53812"/>
                  <a:pt x="4076700" y="218519"/>
                </a:cubicBezTo>
                <a:cubicBezTo>
                  <a:pt x="5067300" y="547933"/>
                  <a:pt x="7715250" y="691347"/>
                  <a:pt x="7734300" y="2166333"/>
                </a:cubicBezTo>
                <a:cubicBezTo>
                  <a:pt x="7620000" y="4441419"/>
                  <a:pt x="6191250" y="3901422"/>
                  <a:pt x="3543300" y="4704697"/>
                </a:cubicBezTo>
                <a:cubicBezTo>
                  <a:pt x="1309092" y="5382461"/>
                  <a:pt x="422040" y="3251802"/>
                  <a:pt x="23924" y="2117429"/>
                </a:cubicBezTo>
                <a:lnTo>
                  <a:pt x="0" y="2048518"/>
                </a:lnTo>
                <a:lnTo>
                  <a:pt x="0" y="1024863"/>
                </a:lnTo>
                <a:lnTo>
                  <a:pt x="28147" y="993173"/>
                </a:lnTo>
                <a:cubicBezTo>
                  <a:pt x="434082" y="599007"/>
                  <a:pt x="1310481" y="336635"/>
                  <a:pt x="1790700" y="189846"/>
                </a:cubicBezTo>
                <a:cubicBezTo>
                  <a:pt x="2139950" y="83091"/>
                  <a:pt x="2463800" y="7905"/>
                  <a:pt x="2824163" y="586"/>
                </a:cubicBezTo>
                <a:close/>
              </a:path>
            </a:pathLst>
          </a:custGeom>
          <a:solidFill>
            <a:srgbClr val="91C7F6">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 name="图片 1"/>
          <p:cNvPicPr>
            <a:picLocks noChangeAspect="1"/>
          </p:cNvPicPr>
          <p:nvPr/>
        </p:nvPicPr>
        <p:blipFill>
          <a:blip r:embed="rId3"/>
          <a:stretch>
            <a:fillRect/>
          </a:stretch>
        </p:blipFill>
        <p:spPr>
          <a:xfrm>
            <a:off x="75565" y="3542665"/>
            <a:ext cx="4469130" cy="3442335"/>
          </a:xfrm>
          <a:prstGeom prst="rect">
            <a:avLst/>
          </a:prstGeom>
        </p:spPr>
      </p:pic>
      <p:sp>
        <p:nvSpPr>
          <p:cNvPr id="10" name="文本框 9"/>
          <p:cNvSpPr txBox="1"/>
          <p:nvPr/>
        </p:nvSpPr>
        <p:spPr>
          <a:xfrm>
            <a:off x="-436245" y="1294994"/>
            <a:ext cx="5613400" cy="1322070"/>
          </a:xfrm>
          <a:prstGeom prst="rect">
            <a:avLst/>
          </a:prstGeom>
          <a:noFill/>
        </p:spPr>
        <p:txBody>
          <a:bodyPr wrap="square" rtlCol="0">
            <a:spAutoFit/>
          </a:bodyPr>
          <a:lstStyle/>
          <a:p>
            <a:pPr algn="ctr"/>
            <a:r>
              <a:rPr lang="zh-CN" altLang="en-US" sz="4000" b="1" dirty="0">
                <a:solidFill>
                  <a:schemeClr val="bg1">
                    <a:lumMod val="85000"/>
                  </a:schemeClr>
                </a:solidFill>
                <a:cs typeface="+mn-ea"/>
                <a:sym typeface="+mn-lt"/>
              </a:rPr>
              <a:t>课程</a:t>
            </a:r>
          </a:p>
          <a:p>
            <a:pPr algn="ctr"/>
            <a:r>
              <a:rPr lang="zh-CN" altLang="en-US" sz="4000" b="1" dirty="0">
                <a:solidFill>
                  <a:schemeClr val="bg1">
                    <a:lumMod val="85000"/>
                  </a:schemeClr>
                </a:solidFill>
                <a:cs typeface="+mn-ea"/>
                <a:sym typeface="+mn-lt"/>
              </a:rPr>
              <a:t>介绍</a:t>
            </a:r>
          </a:p>
        </p:txBody>
      </p:sp>
      <p:sp>
        <p:nvSpPr>
          <p:cNvPr id="19" name="文本框 18"/>
          <p:cNvSpPr txBox="1"/>
          <p:nvPr/>
        </p:nvSpPr>
        <p:spPr>
          <a:xfrm>
            <a:off x="5904230" y="398145"/>
            <a:ext cx="5483860" cy="1476375"/>
          </a:xfrm>
          <a:prstGeom prst="rect">
            <a:avLst/>
          </a:prstGeom>
          <a:noFill/>
        </p:spPr>
        <p:txBody>
          <a:bodyPr wrap="square" rtlCol="0">
            <a:spAutoFit/>
          </a:bodyPr>
          <a:lstStyle/>
          <a:p>
            <a:r>
              <a:rPr lang="zh-CN" altLang="en-US" sz="3000" spc="300" dirty="0">
                <a:cs typeface="+mn-ea"/>
                <a:sym typeface="+mn-lt"/>
              </a:rPr>
              <a:t>2课时/周*16周，共32课时</a:t>
            </a:r>
          </a:p>
          <a:p>
            <a:endParaRPr lang="zh-CN" altLang="en-US" sz="3000" spc="300" dirty="0">
              <a:cs typeface="+mn-ea"/>
              <a:sym typeface="+mn-lt"/>
            </a:endParaRPr>
          </a:p>
          <a:p>
            <a:r>
              <a:rPr lang="zh-CN" altLang="en-US" sz="3000" spc="300" dirty="0">
                <a:cs typeface="+mn-ea"/>
                <a:sym typeface="+mn-lt"/>
              </a:rPr>
              <a:t>考核方法：</a:t>
            </a:r>
          </a:p>
        </p:txBody>
      </p:sp>
      <p:graphicFrame>
        <p:nvGraphicFramePr>
          <p:cNvPr id="3" name="图表 2"/>
          <p:cNvGraphicFramePr/>
          <p:nvPr/>
        </p:nvGraphicFramePr>
        <p:xfrm>
          <a:off x="5235575" y="1973580"/>
          <a:ext cx="6350000" cy="4762500"/>
        </p:xfrm>
        <a:graphic>
          <a:graphicData uri="http://schemas.openxmlformats.org/drawingml/2006/chart">
            <c:chart xmlns:c="http://schemas.openxmlformats.org/drawingml/2006/chart" xmlns:r="http://schemas.openxmlformats.org/officeDocument/2006/relationships" r:id="rId4"/>
          </a:graphicData>
        </a:graphic>
      </p:graphicFrame>
      <p:pic>
        <p:nvPicPr>
          <p:cNvPr id="5" name="图片 4"/>
          <p:cNvPicPr>
            <a:picLocks noChangeAspect="1"/>
          </p:cNvPicPr>
          <p:nvPr/>
        </p:nvPicPr>
        <p:blipFill>
          <a:blip r:embed="rId5" cstate="screen"/>
          <a:stretch>
            <a:fillRect/>
          </a:stretch>
        </p:blipFill>
        <p:spPr>
          <a:xfrm>
            <a:off x="4880641" y="230531"/>
            <a:ext cx="717711" cy="784166"/>
          </a:xfrm>
          <a:prstGeom prst="rect">
            <a:avLst/>
          </a:prstGeom>
        </p:spPr>
      </p:pic>
      <p:pic>
        <p:nvPicPr>
          <p:cNvPr id="4" name="图片 3"/>
          <p:cNvPicPr>
            <a:picLocks noChangeAspect="1"/>
          </p:cNvPicPr>
          <p:nvPr/>
        </p:nvPicPr>
        <p:blipFill>
          <a:blip r:embed="rId5" cstate="screen"/>
          <a:stretch>
            <a:fillRect/>
          </a:stretch>
        </p:blipFill>
        <p:spPr>
          <a:xfrm>
            <a:off x="4880641" y="1189381"/>
            <a:ext cx="717711" cy="78416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23" grpId="0" bldLvl="0" animBg="1"/>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109" y="994052"/>
            <a:ext cx="5448300" cy="783590"/>
          </a:xfrm>
          <a:prstGeom prst="rect">
            <a:avLst/>
          </a:prstGeom>
          <a:noFill/>
        </p:spPr>
        <p:txBody>
          <a:bodyPr wrap="square" rtlCol="0">
            <a:spAutoFit/>
          </a:bodyPr>
          <a:lstStyle/>
          <a:p>
            <a:r>
              <a:rPr lang="zh-CN" altLang="en-US" sz="4500" b="1" i="1" spc="600" dirty="0">
                <a:cs typeface="+mn-ea"/>
                <a:sym typeface="+mn-lt"/>
              </a:rPr>
              <a:t>代码注释规范</a:t>
            </a:r>
          </a:p>
        </p:txBody>
      </p:sp>
      <p:sp>
        <p:nvSpPr>
          <p:cNvPr id="2" name="文本框 1"/>
          <p:cNvSpPr txBox="1"/>
          <p:nvPr/>
        </p:nvSpPr>
        <p:spPr>
          <a:xfrm>
            <a:off x="1167130" y="2110105"/>
            <a:ext cx="9885680" cy="368300"/>
          </a:xfrm>
          <a:prstGeom prst="rect">
            <a:avLst/>
          </a:prstGeom>
          <a:noFill/>
        </p:spPr>
        <p:txBody>
          <a:bodyPr wrap="square" rtlCol="0" anchor="t">
            <a:spAutoFit/>
          </a:bodyPr>
          <a:lstStyle/>
          <a:p>
            <a:r>
              <a:t>说明：每次修改后在文件头部写明修改信息</a:t>
            </a:r>
            <a:r>
              <a:rPr lang="zh-CN"/>
              <a:t>。</a:t>
            </a:r>
          </a:p>
        </p:txBody>
      </p:sp>
      <p:pic>
        <p:nvPicPr>
          <p:cNvPr id="4" name="图片 3"/>
          <p:cNvPicPr>
            <a:picLocks noChangeAspect="1"/>
          </p:cNvPicPr>
          <p:nvPr/>
        </p:nvPicPr>
        <p:blipFill>
          <a:blip r:embed="rId5"/>
          <a:stretch>
            <a:fillRect/>
          </a:stretch>
        </p:blipFill>
        <p:spPr>
          <a:xfrm>
            <a:off x="1108710" y="2478405"/>
            <a:ext cx="5912485" cy="40024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109" y="994052"/>
            <a:ext cx="5448300" cy="783590"/>
          </a:xfrm>
          <a:prstGeom prst="rect">
            <a:avLst/>
          </a:prstGeom>
          <a:noFill/>
        </p:spPr>
        <p:txBody>
          <a:bodyPr wrap="square" rtlCol="0">
            <a:spAutoFit/>
          </a:bodyPr>
          <a:lstStyle/>
          <a:p>
            <a:r>
              <a:rPr lang="zh-CN" altLang="en-US" sz="4500" b="1" i="1" spc="600" dirty="0">
                <a:cs typeface="+mn-ea"/>
                <a:sym typeface="+mn-lt"/>
              </a:rPr>
              <a:t>代码注释规范</a:t>
            </a:r>
          </a:p>
        </p:txBody>
      </p:sp>
      <p:sp>
        <p:nvSpPr>
          <p:cNvPr id="2" name="文本框 1"/>
          <p:cNvSpPr txBox="1"/>
          <p:nvPr/>
        </p:nvSpPr>
        <p:spPr>
          <a:xfrm>
            <a:off x="1167130" y="2110105"/>
            <a:ext cx="9885680" cy="1106805"/>
          </a:xfrm>
          <a:prstGeom prst="rect">
            <a:avLst/>
          </a:prstGeom>
          <a:noFill/>
        </p:spPr>
        <p:txBody>
          <a:bodyPr wrap="square" rtlCol="0" anchor="t">
            <a:spAutoFit/>
          </a:bodyPr>
          <a:lstStyle/>
          <a:p>
            <a:r>
              <a:rPr lang="en-US" sz="2400"/>
              <a:t>2</a:t>
            </a:r>
            <a:r>
              <a:rPr sz="2400"/>
              <a:t>.类和接口的注释</a:t>
            </a:r>
          </a:p>
          <a:p>
            <a:endParaRPr sz="2400"/>
          </a:p>
          <a:p>
            <a:pPr algn="l"/>
            <a:r>
              <a:rPr lang="zh-CN" altLang="en-US">
                <a:sym typeface="+mn-ea"/>
              </a:rPr>
              <a:t>该注释放在class定义之前，using或package关键字之后。</a:t>
            </a:r>
          </a:p>
        </p:txBody>
      </p:sp>
      <p:pic>
        <p:nvPicPr>
          <p:cNvPr id="4" name="图片 3"/>
          <p:cNvPicPr>
            <a:picLocks noChangeAspect="1"/>
          </p:cNvPicPr>
          <p:nvPr/>
        </p:nvPicPr>
        <p:blipFill>
          <a:blip r:embed="rId5"/>
          <a:stretch>
            <a:fillRect/>
          </a:stretch>
        </p:blipFill>
        <p:spPr>
          <a:xfrm>
            <a:off x="1329690" y="3990340"/>
            <a:ext cx="4511040" cy="1371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15"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109" y="994052"/>
            <a:ext cx="5448300" cy="783590"/>
          </a:xfrm>
          <a:prstGeom prst="rect">
            <a:avLst/>
          </a:prstGeom>
          <a:noFill/>
        </p:spPr>
        <p:txBody>
          <a:bodyPr wrap="square" rtlCol="0">
            <a:spAutoFit/>
          </a:bodyPr>
          <a:lstStyle/>
          <a:p>
            <a:r>
              <a:rPr lang="zh-CN" altLang="en-US" sz="4500" b="1" i="1" spc="600" dirty="0">
                <a:cs typeface="+mn-ea"/>
                <a:sym typeface="+mn-lt"/>
              </a:rPr>
              <a:t>代码注释规范</a:t>
            </a:r>
          </a:p>
        </p:txBody>
      </p:sp>
      <p:sp>
        <p:nvSpPr>
          <p:cNvPr id="2" name="文本框 1"/>
          <p:cNvSpPr txBox="1"/>
          <p:nvPr/>
        </p:nvSpPr>
        <p:spPr>
          <a:xfrm>
            <a:off x="1167130" y="2110105"/>
            <a:ext cx="9885680" cy="1660525"/>
          </a:xfrm>
          <a:prstGeom prst="rect">
            <a:avLst/>
          </a:prstGeom>
          <a:noFill/>
        </p:spPr>
        <p:txBody>
          <a:bodyPr wrap="square" rtlCol="0" anchor="t">
            <a:spAutoFit/>
          </a:bodyPr>
          <a:lstStyle/>
          <a:p>
            <a:pPr algn="l" fontAlgn="auto">
              <a:buClrTx/>
              <a:buSzTx/>
              <a:buFontTx/>
            </a:pPr>
            <a:r>
              <a:rPr lang="en-US" sz="2400">
                <a:sym typeface="+mn-ea"/>
              </a:rPr>
              <a:t>3.类和接口的注释</a:t>
            </a:r>
            <a:r>
              <a:rPr lang="zh-CN" altLang="en-US" sz="2400">
                <a:sym typeface="+mn-ea"/>
              </a:rPr>
              <a:t>内容</a:t>
            </a:r>
            <a:endParaRPr lang="en-US" sz="2400">
              <a:sym typeface="+mn-ea"/>
            </a:endParaRPr>
          </a:p>
          <a:p>
            <a:pPr algn="l" fontAlgn="auto">
              <a:buClrTx/>
              <a:buSzTx/>
              <a:buFontTx/>
            </a:pPr>
            <a:endParaRPr lang="en-US" sz="2400"/>
          </a:p>
          <a:p>
            <a:pPr indent="457200" fontAlgn="auto"/>
            <a:r>
              <a:t>类的注释主要是一句话功能简述、功能详细描述，说明：可根据需要列出：版本号、生成日期、作者、内容、功能、与其它类的关系等。</a:t>
            </a:r>
          </a:p>
          <a:p>
            <a:pPr indent="457200" fontAlgn="auto"/>
            <a:endParaRPr/>
          </a:p>
        </p:txBody>
      </p:sp>
      <p:pic>
        <p:nvPicPr>
          <p:cNvPr id="6" name="图片 5"/>
          <p:cNvPicPr>
            <a:picLocks noChangeAspect="1"/>
          </p:cNvPicPr>
          <p:nvPr/>
        </p:nvPicPr>
        <p:blipFill>
          <a:blip r:embed="rId5"/>
          <a:stretch>
            <a:fillRect/>
          </a:stretch>
        </p:blipFill>
        <p:spPr>
          <a:xfrm>
            <a:off x="1167130" y="3886200"/>
            <a:ext cx="6496050" cy="25622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109" y="994052"/>
            <a:ext cx="5448300" cy="783590"/>
          </a:xfrm>
          <a:prstGeom prst="rect">
            <a:avLst/>
          </a:prstGeom>
          <a:noFill/>
        </p:spPr>
        <p:txBody>
          <a:bodyPr wrap="square" rtlCol="0">
            <a:spAutoFit/>
          </a:bodyPr>
          <a:lstStyle/>
          <a:p>
            <a:r>
              <a:rPr lang="zh-CN" altLang="en-US" sz="4500" b="1" i="1" spc="600" dirty="0">
                <a:cs typeface="+mn-ea"/>
                <a:sym typeface="+mn-lt"/>
              </a:rPr>
              <a:t>代码注释规范</a:t>
            </a:r>
          </a:p>
        </p:txBody>
      </p:sp>
      <p:sp>
        <p:nvSpPr>
          <p:cNvPr id="2" name="文本框 1"/>
          <p:cNvSpPr txBox="1"/>
          <p:nvPr/>
        </p:nvSpPr>
        <p:spPr>
          <a:xfrm>
            <a:off x="1167130" y="2110105"/>
            <a:ext cx="9885680" cy="1198880"/>
          </a:xfrm>
          <a:prstGeom prst="rect">
            <a:avLst/>
          </a:prstGeom>
          <a:noFill/>
        </p:spPr>
        <p:txBody>
          <a:bodyPr wrap="square" rtlCol="0" anchor="t">
            <a:spAutoFit/>
          </a:bodyPr>
          <a:lstStyle/>
          <a:p>
            <a:pPr indent="457200" fontAlgn="auto"/>
            <a:r>
              <a:t>描述部分说明该类或者接口的功能、作用、使用方法和注意事项，每次修改后增加作者和更新版本号和日期</a:t>
            </a:r>
            <a:r>
              <a:rPr lang="zh-CN"/>
              <a:t>。</a:t>
            </a:r>
          </a:p>
          <a:p>
            <a:pPr indent="457200" fontAlgn="auto"/>
            <a:r>
              <a:t>@since 表示从那个版本开始就有这个类或者接口，@deprecated 表示不建议使用该类或者接口。</a:t>
            </a:r>
            <a:endParaRPr lang="zh-CN"/>
          </a:p>
        </p:txBody>
      </p:sp>
      <p:pic>
        <p:nvPicPr>
          <p:cNvPr id="3" name="图片 2"/>
          <p:cNvPicPr>
            <a:picLocks noChangeAspect="1"/>
          </p:cNvPicPr>
          <p:nvPr/>
        </p:nvPicPr>
        <p:blipFill>
          <a:blip r:embed="rId5"/>
          <a:stretch>
            <a:fillRect/>
          </a:stretch>
        </p:blipFill>
        <p:spPr>
          <a:xfrm>
            <a:off x="1043305" y="3390900"/>
            <a:ext cx="6772275" cy="28670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109" y="994052"/>
            <a:ext cx="5448300" cy="783590"/>
          </a:xfrm>
          <a:prstGeom prst="rect">
            <a:avLst/>
          </a:prstGeom>
          <a:noFill/>
        </p:spPr>
        <p:txBody>
          <a:bodyPr wrap="square" rtlCol="0">
            <a:spAutoFit/>
          </a:bodyPr>
          <a:lstStyle/>
          <a:p>
            <a:r>
              <a:rPr lang="zh-CN" altLang="en-US" sz="4500" b="1" i="1" spc="600" dirty="0">
                <a:cs typeface="+mn-ea"/>
                <a:sym typeface="+mn-lt"/>
              </a:rPr>
              <a:t>代码注释规范</a:t>
            </a:r>
          </a:p>
        </p:txBody>
      </p:sp>
      <p:sp>
        <p:nvSpPr>
          <p:cNvPr id="2" name="文本框 1"/>
          <p:cNvSpPr txBox="1"/>
          <p:nvPr/>
        </p:nvSpPr>
        <p:spPr>
          <a:xfrm>
            <a:off x="1167130" y="2110105"/>
            <a:ext cx="9885680" cy="3138170"/>
          </a:xfrm>
          <a:prstGeom prst="rect">
            <a:avLst/>
          </a:prstGeom>
          <a:noFill/>
        </p:spPr>
        <p:txBody>
          <a:bodyPr wrap="square" rtlCol="0" anchor="t">
            <a:spAutoFit/>
          </a:bodyPr>
          <a:lstStyle/>
          <a:p>
            <a:pPr algn="l"/>
            <a:r>
              <a:rPr lang="en-US" altLang="zh-CN">
                <a:sym typeface="+mn-ea"/>
              </a:rPr>
              <a:t>4.</a:t>
            </a:r>
            <a:r>
              <a:rPr>
                <a:sym typeface="+mn-ea"/>
              </a:rPr>
              <a:t>类属性、公有和保护方法注释：写在类属性、公有和保护方法上面。用//来注释,需要对齐被注释代码。</a:t>
            </a:r>
            <a:r>
              <a:rPr lang="en-US" altLang="zh-CN">
                <a:sym typeface="+mn-ea"/>
              </a:rPr>
              <a:t>用//来注释,需要对齐被注释代码 </a:t>
            </a:r>
            <a:r>
              <a:rPr lang="zh-CN" altLang="en-US">
                <a:sym typeface="+mn-ea"/>
              </a:rPr>
              <a:t>。</a:t>
            </a:r>
          </a:p>
          <a:p>
            <a:pPr algn="l"/>
            <a:endParaRPr lang="zh-CN" altLang="en-US">
              <a:sym typeface="+mn-ea"/>
            </a:endParaRPr>
          </a:p>
          <a:p>
            <a:pPr algn="l"/>
            <a:endParaRPr lang="zh-CN" altLang="en-US">
              <a:sym typeface="+mn-ea"/>
            </a:endParaRPr>
          </a:p>
          <a:p>
            <a:pPr algn="l"/>
            <a:endParaRPr lang="zh-CN" altLang="en-US">
              <a:sym typeface="+mn-ea"/>
            </a:endParaRPr>
          </a:p>
          <a:p>
            <a:pPr algn="l"/>
            <a:endParaRPr lang="zh-CN" altLang="en-US">
              <a:sym typeface="+mn-ea"/>
            </a:endParaRPr>
          </a:p>
          <a:p>
            <a:pPr algn="l"/>
            <a:endParaRPr lang="zh-CN" altLang="en-US">
              <a:sym typeface="+mn-ea"/>
            </a:endParaRPr>
          </a:p>
          <a:p>
            <a:pPr algn="l"/>
            <a:endParaRPr lang="zh-CN" altLang="en-US">
              <a:sym typeface="+mn-ea"/>
            </a:endParaRPr>
          </a:p>
          <a:p>
            <a:pPr algn="l"/>
            <a:r>
              <a:rPr lang="en-US" altLang="zh-CN">
                <a:sym typeface="+mn-ea"/>
              </a:rPr>
              <a:t>5</a:t>
            </a:r>
            <a:r>
              <a:rPr lang="zh-CN" altLang="en-US">
                <a:sym typeface="+mn-ea"/>
              </a:rPr>
              <a:t>.成员变量注释内容：成员变量的意义、目的、功能，可能被用到的地方。</a:t>
            </a:r>
          </a:p>
          <a:p>
            <a:pPr algn="l"/>
            <a:r>
              <a:rPr lang="zh-CN" altLang="en-US">
                <a:sym typeface="+mn-ea"/>
              </a:rPr>
              <a:t>用//来注释,需要对齐被注释代码。</a:t>
            </a:r>
          </a:p>
          <a:p>
            <a:pPr algn="l"/>
            <a:endParaRPr lang="zh-CN" altLang="en-US">
              <a:sym typeface="+mn-ea"/>
            </a:endParaRPr>
          </a:p>
        </p:txBody>
      </p:sp>
      <p:pic>
        <p:nvPicPr>
          <p:cNvPr id="4" name="图片 3"/>
          <p:cNvPicPr>
            <a:picLocks noChangeAspect="1"/>
          </p:cNvPicPr>
          <p:nvPr/>
        </p:nvPicPr>
        <p:blipFill>
          <a:blip r:embed="rId5"/>
          <a:stretch>
            <a:fillRect/>
          </a:stretch>
        </p:blipFill>
        <p:spPr>
          <a:xfrm>
            <a:off x="1167130" y="2837180"/>
            <a:ext cx="6800850" cy="10001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15"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109" y="994052"/>
            <a:ext cx="5448300" cy="783590"/>
          </a:xfrm>
          <a:prstGeom prst="rect">
            <a:avLst/>
          </a:prstGeom>
          <a:noFill/>
        </p:spPr>
        <p:txBody>
          <a:bodyPr wrap="square" rtlCol="0">
            <a:spAutoFit/>
          </a:bodyPr>
          <a:lstStyle/>
          <a:p>
            <a:r>
              <a:rPr lang="zh-CN" altLang="en-US" sz="4500" b="1" i="1" spc="600" dirty="0">
                <a:cs typeface="+mn-ea"/>
                <a:sym typeface="+mn-lt"/>
              </a:rPr>
              <a:t>代码注释规范</a:t>
            </a:r>
          </a:p>
        </p:txBody>
      </p:sp>
      <p:sp>
        <p:nvSpPr>
          <p:cNvPr id="2" name="文本框 1"/>
          <p:cNvSpPr txBox="1"/>
          <p:nvPr/>
        </p:nvSpPr>
        <p:spPr>
          <a:xfrm>
            <a:off x="1153160" y="1991995"/>
            <a:ext cx="9885680" cy="4799965"/>
          </a:xfrm>
          <a:prstGeom prst="rect">
            <a:avLst/>
          </a:prstGeom>
          <a:noFill/>
        </p:spPr>
        <p:txBody>
          <a:bodyPr wrap="square" rtlCol="0" anchor="t">
            <a:spAutoFit/>
          </a:bodyPr>
          <a:lstStyle/>
          <a:p>
            <a:pPr algn="l"/>
            <a:r>
              <a:rPr lang="en-US">
                <a:sym typeface="+mn-ea"/>
              </a:rPr>
              <a:t>6</a:t>
            </a:r>
            <a:r>
              <a:rPr>
                <a:sym typeface="+mn-ea"/>
              </a:rPr>
              <a:t>.公有和保护方法注释内容：列出方法的一句话功能简述、功能详细描述、输入参数、输出参数、返回值、违例等。</a:t>
            </a:r>
          </a:p>
          <a:p>
            <a:pPr algn="l"/>
            <a:r>
              <a:rPr>
                <a:sym typeface="+mn-ea"/>
              </a:rPr>
              <a:t>格式：</a:t>
            </a:r>
          </a:p>
          <a:p>
            <a:pPr algn="l"/>
            <a:endParaRPr>
              <a:sym typeface="+mn-ea"/>
            </a:endParaRPr>
          </a:p>
          <a:p>
            <a:pPr algn="l"/>
            <a:endParaRPr>
              <a:sym typeface="+mn-ea"/>
            </a:endParaRPr>
          </a:p>
          <a:p>
            <a:pPr algn="l"/>
            <a:endParaRPr>
              <a:sym typeface="+mn-ea"/>
            </a:endParaRPr>
          </a:p>
          <a:p>
            <a:pPr algn="l"/>
            <a:endParaRPr>
              <a:sym typeface="+mn-ea"/>
            </a:endParaRPr>
          </a:p>
          <a:p>
            <a:pPr algn="l"/>
            <a:endParaRPr>
              <a:sym typeface="+mn-ea"/>
            </a:endParaRPr>
          </a:p>
          <a:p>
            <a:pPr algn="l"/>
            <a:endParaRPr>
              <a:sym typeface="+mn-ea"/>
            </a:endParaRPr>
          </a:p>
          <a:p>
            <a:pPr algn="l"/>
            <a:endParaRPr>
              <a:sym typeface="+mn-ea"/>
            </a:endParaRPr>
          </a:p>
          <a:p>
            <a:pPr algn="l"/>
            <a:endParaRPr>
              <a:sym typeface="+mn-ea"/>
            </a:endParaRPr>
          </a:p>
          <a:p>
            <a:pPr algn="l"/>
            <a:endParaRPr>
              <a:sym typeface="+mn-ea"/>
            </a:endParaRPr>
          </a:p>
          <a:p>
            <a:pPr algn="l"/>
            <a:endParaRPr>
              <a:sym typeface="+mn-ea"/>
            </a:endParaRPr>
          </a:p>
          <a:p>
            <a:pPr algn="l"/>
            <a:endParaRPr>
              <a:sym typeface="+mn-ea"/>
            </a:endParaRPr>
          </a:p>
          <a:p>
            <a:pPr algn="l"/>
            <a:endParaRPr>
              <a:sym typeface="+mn-ea"/>
            </a:endParaRPr>
          </a:p>
          <a:p>
            <a:pPr algn="l"/>
            <a:r>
              <a:rPr>
                <a:sym typeface="+mn-ea"/>
              </a:rPr>
              <a:t>说明：@since 表示从那个版本开始就有这个方法；@exception或throws 列出可能出现的异常；@deprecated 表示不建议使用该方法。</a:t>
            </a:r>
          </a:p>
        </p:txBody>
      </p:sp>
      <p:pic>
        <p:nvPicPr>
          <p:cNvPr id="6" name="图片 5"/>
          <p:cNvPicPr>
            <a:picLocks noChangeAspect="1"/>
          </p:cNvPicPr>
          <p:nvPr/>
        </p:nvPicPr>
        <p:blipFill>
          <a:blip r:embed="rId5"/>
          <a:stretch>
            <a:fillRect/>
          </a:stretch>
        </p:blipFill>
        <p:spPr>
          <a:xfrm>
            <a:off x="1200150" y="3098800"/>
            <a:ext cx="4198620" cy="28638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15"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109" y="994052"/>
            <a:ext cx="5448300" cy="783590"/>
          </a:xfrm>
          <a:prstGeom prst="rect">
            <a:avLst/>
          </a:prstGeom>
          <a:noFill/>
        </p:spPr>
        <p:txBody>
          <a:bodyPr wrap="square" rtlCol="0">
            <a:spAutoFit/>
          </a:bodyPr>
          <a:lstStyle/>
          <a:p>
            <a:r>
              <a:rPr lang="zh-CN" altLang="en-US" sz="4500" b="1" i="1" spc="600" dirty="0">
                <a:cs typeface="+mn-ea"/>
                <a:sym typeface="+mn-lt"/>
              </a:rPr>
              <a:t>代码注释规范</a:t>
            </a:r>
          </a:p>
        </p:txBody>
      </p:sp>
      <p:sp>
        <p:nvSpPr>
          <p:cNvPr id="2" name="文本框 1"/>
          <p:cNvSpPr txBox="1"/>
          <p:nvPr/>
        </p:nvSpPr>
        <p:spPr>
          <a:xfrm>
            <a:off x="1167130" y="2110105"/>
            <a:ext cx="9885680" cy="3692525"/>
          </a:xfrm>
          <a:prstGeom prst="rect">
            <a:avLst/>
          </a:prstGeom>
          <a:noFill/>
        </p:spPr>
        <p:txBody>
          <a:bodyPr wrap="square" rtlCol="0" anchor="t">
            <a:spAutoFit/>
          </a:bodyPr>
          <a:lstStyle/>
          <a:p>
            <a:pPr algn="l"/>
            <a:r>
              <a:rPr lang="en-US">
                <a:sym typeface="+mn-ea"/>
              </a:rPr>
              <a:t>7</a:t>
            </a:r>
            <a:r>
              <a:rPr>
                <a:sym typeface="+mn-ea"/>
              </a:rPr>
              <a:t>.对于方法内部用throw语句抛出的异常，必须在方法的注释中标明，对于所调用的其他方法所抛出的异常，选择主要的在注释中说明。对于非RuntimeException ，即throws子句声明会抛出的异常，必须在方法的注释中标明。</a:t>
            </a:r>
          </a:p>
          <a:p>
            <a:pPr algn="l"/>
            <a:endParaRPr>
              <a:sym typeface="+mn-ea"/>
            </a:endParaRPr>
          </a:p>
          <a:p>
            <a:pPr algn="l"/>
            <a:r>
              <a:rPr>
                <a:sym typeface="+mn-ea"/>
              </a:rPr>
              <a:t>说明：</a:t>
            </a:r>
          </a:p>
          <a:p>
            <a:pPr algn="l"/>
            <a:r>
              <a:rPr>
                <a:sym typeface="+mn-ea"/>
              </a:rPr>
              <a:t>异常注释用@exception或@throws表示，在JavaDoc中两者等价，但推荐用@exception标注Runtime 异常，@throws标注非Runtime 异常。异常的注释必须说明该异常的含义及什么条件下抛出该异常。</a:t>
            </a:r>
          </a:p>
          <a:p>
            <a:pPr algn="l"/>
            <a:endParaRPr>
              <a:sym typeface="+mn-ea"/>
            </a:endParaRPr>
          </a:p>
          <a:p>
            <a:pPr algn="l"/>
            <a:endParaRPr>
              <a:sym typeface="+mn-ea"/>
            </a:endParaRPr>
          </a:p>
          <a:p>
            <a:pPr algn="l"/>
            <a:r>
              <a:rPr lang="en-US">
                <a:sym typeface="+mn-ea"/>
              </a:rPr>
              <a:t>8</a:t>
            </a:r>
            <a:r>
              <a:rPr>
                <a:sym typeface="+mn-ea"/>
              </a:rPr>
              <a:t>.注释应与其描述的代码相近，对代码的注释应放在其上方或右方（对单条语句的注释）相邻位置，不可放在下面，如放于上方则需与其上面的代码用空行隔开。</a:t>
            </a:r>
          </a:p>
          <a:p>
            <a:pPr algn="l"/>
            <a:endParaRPr>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15"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109" y="994052"/>
            <a:ext cx="5448300" cy="783590"/>
          </a:xfrm>
          <a:prstGeom prst="rect">
            <a:avLst/>
          </a:prstGeom>
          <a:noFill/>
        </p:spPr>
        <p:txBody>
          <a:bodyPr wrap="square" rtlCol="0">
            <a:spAutoFit/>
          </a:bodyPr>
          <a:lstStyle/>
          <a:p>
            <a:r>
              <a:rPr lang="zh-CN" altLang="en-US" sz="4500" b="1" i="1" spc="600" dirty="0">
                <a:cs typeface="+mn-ea"/>
                <a:sym typeface="+mn-lt"/>
              </a:rPr>
              <a:t>代码注释规范</a:t>
            </a:r>
          </a:p>
        </p:txBody>
      </p:sp>
      <p:sp>
        <p:nvSpPr>
          <p:cNvPr id="2" name="文本框 1"/>
          <p:cNvSpPr txBox="1"/>
          <p:nvPr/>
        </p:nvSpPr>
        <p:spPr>
          <a:xfrm>
            <a:off x="1167130" y="2110105"/>
            <a:ext cx="9885680" cy="4246245"/>
          </a:xfrm>
          <a:prstGeom prst="rect">
            <a:avLst/>
          </a:prstGeom>
          <a:noFill/>
        </p:spPr>
        <p:txBody>
          <a:bodyPr wrap="square" rtlCol="0" anchor="t">
            <a:spAutoFit/>
          </a:bodyPr>
          <a:lstStyle/>
          <a:p>
            <a:pPr algn="l"/>
            <a:r>
              <a:rPr lang="en-US">
                <a:sym typeface="+mn-ea"/>
              </a:rPr>
              <a:t>9</a:t>
            </a:r>
            <a:r>
              <a:rPr>
                <a:sym typeface="+mn-ea"/>
              </a:rPr>
              <a:t>.注释应该放在被注释的代码前面，分行展示，但中间不留空行。</a:t>
            </a:r>
          </a:p>
          <a:p>
            <a:pPr algn="l"/>
            <a:endParaRPr>
              <a:sym typeface="+mn-ea"/>
            </a:endParaRPr>
          </a:p>
          <a:p>
            <a:pPr algn="l"/>
            <a:r>
              <a:rPr lang="en-US">
                <a:sym typeface="+mn-ea"/>
              </a:rPr>
              <a:t>10</a:t>
            </a:r>
            <a:r>
              <a:rPr>
                <a:sym typeface="+mn-ea"/>
              </a:rPr>
              <a:t>.对变量的定义和分支语句（条件分支、循环语句等）必须编写注释。</a:t>
            </a:r>
          </a:p>
          <a:p>
            <a:pPr algn="l"/>
            <a:endParaRPr>
              <a:sym typeface="+mn-ea"/>
            </a:endParaRPr>
          </a:p>
          <a:p>
            <a:pPr algn="l"/>
            <a:r>
              <a:rPr>
                <a:sym typeface="+mn-ea"/>
              </a:rPr>
              <a:t>说明：分支语句往往是程序实现某一特定功能的关键。</a:t>
            </a:r>
          </a:p>
          <a:p>
            <a:pPr algn="l"/>
            <a:endParaRPr>
              <a:sym typeface="+mn-ea"/>
            </a:endParaRPr>
          </a:p>
          <a:p>
            <a:pPr algn="l"/>
            <a:r>
              <a:rPr lang="en-US">
                <a:sym typeface="+mn-ea"/>
              </a:rPr>
              <a:t>11</a:t>
            </a:r>
            <a:r>
              <a:rPr>
                <a:sym typeface="+mn-ea"/>
              </a:rPr>
              <a:t>.边写代码边注释，修改代码同时修改相应的注释，以保证注释与代码的一致性。不再有用的注释要删除。</a:t>
            </a:r>
          </a:p>
          <a:p>
            <a:pPr algn="l"/>
            <a:endParaRPr>
              <a:sym typeface="+mn-ea"/>
            </a:endParaRPr>
          </a:p>
          <a:p>
            <a:pPr algn="l"/>
            <a:endParaRPr>
              <a:sym typeface="+mn-ea"/>
            </a:endParaRPr>
          </a:p>
          <a:p>
            <a:pPr algn="l"/>
            <a:r>
              <a:rPr>
                <a:sym typeface="+mn-ea"/>
              </a:rPr>
              <a:t>1</a:t>
            </a:r>
            <a:r>
              <a:rPr lang="en-US">
                <a:sym typeface="+mn-ea"/>
              </a:rPr>
              <a:t>2</a:t>
            </a:r>
            <a:r>
              <a:rPr>
                <a:sym typeface="+mn-ea"/>
              </a:rPr>
              <a:t>.注释的内容要清楚、明了，含义准确，防止注释二义性。说明：错误的注释不但无益反而有害。</a:t>
            </a:r>
          </a:p>
          <a:p>
            <a:pPr algn="l"/>
            <a:endParaRPr>
              <a:sym typeface="+mn-ea"/>
            </a:endParaRPr>
          </a:p>
          <a:p>
            <a:pPr algn="l"/>
            <a:r>
              <a:rPr>
                <a:sym typeface="+mn-ea"/>
              </a:rPr>
              <a:t>1</a:t>
            </a:r>
            <a:r>
              <a:rPr lang="en-US">
                <a:sym typeface="+mn-ea"/>
              </a:rPr>
              <a:t>3</a:t>
            </a:r>
            <a:r>
              <a:rPr>
                <a:sym typeface="+mn-ea"/>
              </a:rPr>
              <a:t>.避免在注释中使用缩写，特别是不常用缩写。说明：在使用缩写时或之前，应对缩写进行必要的说明。</a:t>
            </a:r>
          </a:p>
          <a:p>
            <a:pPr algn="l"/>
            <a:endParaRPr>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15"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385" y="993775"/>
            <a:ext cx="6837680" cy="783590"/>
          </a:xfrm>
          <a:prstGeom prst="rect">
            <a:avLst/>
          </a:prstGeom>
          <a:noFill/>
        </p:spPr>
        <p:txBody>
          <a:bodyPr wrap="square" rtlCol="0">
            <a:spAutoFit/>
          </a:bodyPr>
          <a:lstStyle/>
          <a:p>
            <a:r>
              <a:rPr lang="zh-CN" altLang="en-US" sz="4500" b="1" i="1" spc="600" dirty="0">
                <a:cs typeface="+mn-ea"/>
                <a:sym typeface="+mn-lt"/>
              </a:rPr>
              <a:t>代码规范工具</a:t>
            </a:r>
          </a:p>
        </p:txBody>
      </p:sp>
      <p:sp>
        <p:nvSpPr>
          <p:cNvPr id="2" name="文本框 1"/>
          <p:cNvSpPr txBox="1"/>
          <p:nvPr/>
        </p:nvSpPr>
        <p:spPr>
          <a:xfrm>
            <a:off x="1167130" y="2110105"/>
            <a:ext cx="9885680" cy="1477328"/>
          </a:xfrm>
          <a:prstGeom prst="rect">
            <a:avLst/>
          </a:prstGeom>
          <a:noFill/>
        </p:spPr>
        <p:txBody>
          <a:bodyPr wrap="square" rtlCol="0" anchor="t">
            <a:spAutoFit/>
          </a:bodyPr>
          <a:lstStyle/>
          <a:p>
            <a:pPr indent="584200" algn="just">
              <a:lnSpc>
                <a:spcPct val="150000"/>
              </a:lnSpc>
              <a:buClrTx/>
              <a:buSzTx/>
              <a:buNone/>
              <a:extLst>
                <a:ext uri="{35155182-B16C-46BC-9424-99874614C6A1}">
                  <wpsdc:indentchars xmlns:wpsdc="http://www.wps.cn/officeDocument/2017/drawingmlCustomData" xmlns="" val="200" checksum="3209689083"/>
                </a:ext>
              </a:extLst>
            </a:pPr>
            <a:r>
              <a:rPr lang="zh-CN" sz="2000" spc="300" dirty="0">
                <a:cs typeface="+mn-ea"/>
              </a:rPr>
              <a:t>本节主要</a:t>
            </a:r>
            <a:r>
              <a:rPr sz="2000" spc="300" dirty="0">
                <a:cs typeface="+mn-ea"/>
              </a:rPr>
              <a:t>了静态代码分析的基本概念及主要技术，</a:t>
            </a:r>
            <a:r>
              <a:rPr lang="zh-CN" sz="2000" spc="300" dirty="0">
                <a:cs typeface="+mn-ea"/>
              </a:rPr>
              <a:t>介绍</a:t>
            </a:r>
            <a:r>
              <a:rPr sz="2000" spc="300" dirty="0">
                <a:cs typeface="+mn-ea"/>
              </a:rPr>
              <a:t> 4 种主流 Java 静态代码分析工具 (</a:t>
            </a:r>
            <a:r>
              <a:rPr sz="2000" spc="300" dirty="0" err="1">
                <a:cs typeface="+mn-ea"/>
              </a:rPr>
              <a:t>Checkstyle，FindBugs，PMD，Jtest</a:t>
            </a:r>
            <a:r>
              <a:rPr sz="2000" spc="300" dirty="0" smtClean="0">
                <a:cs typeface="+mn-ea"/>
              </a:rPr>
              <a:t>)，</a:t>
            </a:r>
            <a:r>
              <a:rPr lang="zh-CN" altLang="en-US" sz="2000" spc="300" dirty="0" smtClean="0">
                <a:cs typeface="+mn-ea"/>
              </a:rPr>
              <a:t>重点讲述</a:t>
            </a:r>
            <a:r>
              <a:rPr lang="en-US" altLang="zh-CN" sz="2000" spc="300" dirty="0" err="1" smtClean="0">
                <a:cs typeface="+mn-ea"/>
              </a:rPr>
              <a:t>Checkstyle</a:t>
            </a:r>
            <a:r>
              <a:rPr lang="zh-CN" altLang="en-US" sz="2000" spc="300" dirty="0" smtClean="0">
                <a:cs typeface="+mn-ea"/>
              </a:rPr>
              <a:t>的安装与使用</a:t>
            </a:r>
            <a:r>
              <a:rPr sz="2000" spc="300" dirty="0" smtClean="0">
                <a:cs typeface="+mn-ea"/>
              </a:rPr>
              <a:t>。</a:t>
            </a:r>
            <a:endParaRPr sz="2000" spc="300" dirty="0">
              <a:cs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15"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385" y="993775"/>
            <a:ext cx="6837680" cy="783590"/>
          </a:xfrm>
          <a:prstGeom prst="rect">
            <a:avLst/>
          </a:prstGeom>
          <a:noFill/>
        </p:spPr>
        <p:txBody>
          <a:bodyPr wrap="square" rtlCol="0">
            <a:spAutoFit/>
          </a:bodyPr>
          <a:lstStyle/>
          <a:p>
            <a:r>
              <a:rPr lang="zh-CN" altLang="en-US" sz="4500" b="1" i="1" spc="600" dirty="0">
                <a:cs typeface="+mn-ea"/>
                <a:sym typeface="+mn-lt"/>
              </a:rPr>
              <a:t>代码规范工具的意义</a:t>
            </a:r>
          </a:p>
        </p:txBody>
      </p:sp>
      <p:sp>
        <p:nvSpPr>
          <p:cNvPr id="2" name="文本框 1"/>
          <p:cNvSpPr txBox="1"/>
          <p:nvPr/>
        </p:nvSpPr>
        <p:spPr>
          <a:xfrm>
            <a:off x="1167130" y="2110105"/>
            <a:ext cx="9885680" cy="2399665"/>
          </a:xfrm>
          <a:prstGeom prst="rect">
            <a:avLst/>
          </a:prstGeom>
          <a:noFill/>
        </p:spPr>
        <p:txBody>
          <a:bodyPr wrap="square" rtlCol="0" anchor="t">
            <a:spAutoFit/>
          </a:bodyPr>
          <a:lstStyle/>
          <a:p>
            <a:pPr indent="584200" algn="just">
              <a:lnSpc>
                <a:spcPct val="150000"/>
              </a:lnSpc>
              <a:buClrTx/>
              <a:buSzTx/>
              <a:buNone/>
              <a:extLst>
                <a:ext uri="{35155182-B16C-46BC-9424-99874614C6A1}">
                  <wpsdc:indentchars xmlns:wpsdc="http://www.wps.cn/officeDocument/2017/drawingmlCustomData" xmlns="" val="200" checksum="3209689083"/>
                </a:ext>
              </a:extLst>
            </a:pPr>
            <a:r>
              <a:rPr sz="2000" spc="300" dirty="0" err="1">
                <a:cs typeface="+mn-ea"/>
              </a:rPr>
              <a:t>在Java软件开发过程中，开发团队往往要花费大量的时间和精力发现并修改代码缺陷。</a:t>
            </a:r>
            <a:r>
              <a:rPr sz="2000" spc="300" dirty="0" err="1" smtClean="0">
                <a:cs typeface="+mn-ea"/>
              </a:rPr>
              <a:t>Java静态代码分析</a:t>
            </a:r>
            <a:r>
              <a:rPr sz="2000" spc="300" dirty="0" err="1">
                <a:cs typeface="+mn-ea"/>
              </a:rPr>
              <a:t>（static</a:t>
            </a:r>
            <a:r>
              <a:rPr sz="2000" spc="300" dirty="0">
                <a:cs typeface="+mn-ea"/>
              </a:rPr>
              <a:t> code analysis）工具能够在代码构建过程中帮助开发人员快速、有效的定位代码缺陷并及时纠正这些问题，从而极大地提高软件可靠性并节省软件开发和测试成本。</a:t>
            </a:r>
          </a:p>
          <a:p>
            <a:pPr indent="584200" algn="just">
              <a:lnSpc>
                <a:spcPct val="150000"/>
              </a:lnSpc>
              <a:buClrTx/>
              <a:buSzTx/>
              <a:buNone/>
              <a:extLst>
                <a:ext uri="{35155182-B16C-46BC-9424-99874614C6A1}">
                  <wpsdc:indentchars xmlns:wpsdc="http://www.wps.cn/officeDocument/2017/drawingmlCustomData" xmlns="" val="200" checksum="3209689083"/>
                </a:ext>
              </a:extLst>
            </a:pPr>
            <a:endParaRPr sz="2000" spc="300" dirty="0">
              <a:cs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563245" y="1569720"/>
            <a:ext cx="2604770" cy="262572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291715" y="3037205"/>
            <a:ext cx="7608570" cy="783590"/>
          </a:xfrm>
          <a:prstGeom prst="rect">
            <a:avLst/>
          </a:prstGeom>
          <a:noFill/>
        </p:spPr>
        <p:txBody>
          <a:bodyPr wrap="square" rtlCol="0">
            <a:spAutoFit/>
          </a:bodyPr>
          <a:lstStyle/>
          <a:p>
            <a:r>
              <a:rPr lang="en-US" altLang="zh-CN" sz="4500" b="1" i="1" spc="600" dirty="0">
                <a:solidFill>
                  <a:prstClr val="black"/>
                </a:solidFill>
                <a:cs typeface="+mn-ea"/>
                <a:sym typeface="+mn-lt"/>
              </a:rPr>
              <a:t>Chapter1 </a:t>
            </a:r>
            <a:r>
              <a:rPr lang="zh-CN" altLang="en-US" sz="4500" b="1" i="1" spc="600" dirty="0">
                <a:solidFill>
                  <a:prstClr val="black"/>
                </a:solidFill>
                <a:cs typeface="+mn-ea"/>
                <a:sym typeface="+mn-lt"/>
              </a:rPr>
              <a:t>开源技术介绍</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385" y="993775"/>
            <a:ext cx="6837680" cy="783590"/>
          </a:xfrm>
          <a:prstGeom prst="rect">
            <a:avLst/>
          </a:prstGeom>
          <a:noFill/>
        </p:spPr>
        <p:txBody>
          <a:bodyPr wrap="square" rtlCol="0">
            <a:spAutoFit/>
          </a:bodyPr>
          <a:lstStyle/>
          <a:p>
            <a:r>
              <a:rPr lang="zh-CN" altLang="en-US" sz="4500" b="1" i="1" spc="600" dirty="0">
                <a:cs typeface="+mn-ea"/>
                <a:sym typeface="+mn-lt"/>
              </a:rPr>
              <a:t>什么是静态代码分析？</a:t>
            </a:r>
          </a:p>
        </p:txBody>
      </p:sp>
      <p:sp>
        <p:nvSpPr>
          <p:cNvPr id="2" name="文本框 1"/>
          <p:cNvSpPr txBox="1"/>
          <p:nvPr/>
        </p:nvSpPr>
        <p:spPr>
          <a:xfrm>
            <a:off x="1167130" y="1895685"/>
            <a:ext cx="9885680" cy="5169535"/>
          </a:xfrm>
          <a:prstGeom prst="rect">
            <a:avLst/>
          </a:prstGeom>
          <a:noFill/>
        </p:spPr>
        <p:txBody>
          <a:bodyPr wrap="square" rtlCol="0" anchor="t">
            <a:spAutoFit/>
          </a:bodyPr>
          <a:lstStyle/>
          <a:p>
            <a:pPr indent="584200" algn="just">
              <a:lnSpc>
                <a:spcPct val="150000"/>
              </a:lnSpc>
              <a:buClrTx/>
              <a:buSzTx/>
              <a:buNone/>
              <a:extLst>
                <a:ext uri="{35155182-B16C-46BC-9424-99874614C6A1}">
                  <wpsdc:indentchars xmlns:wpsdc="http://www.wps.cn/officeDocument/2017/drawingmlCustomData" xmlns="" val="200" checksum="3209689083"/>
                </a:ext>
              </a:extLst>
            </a:pPr>
            <a:r>
              <a:rPr sz="2000" spc="300" dirty="0">
                <a:cs typeface="+mn-ea"/>
              </a:rPr>
              <a:t>静态代码分析是指</a:t>
            </a:r>
            <a:r>
              <a:rPr sz="2000" b="1" spc="300" dirty="0">
                <a:solidFill>
                  <a:srgbClr val="FF0000"/>
                </a:solidFill>
                <a:cs typeface="+mn-ea"/>
              </a:rPr>
              <a:t>无需运行被测代码</a:t>
            </a:r>
            <a:r>
              <a:rPr sz="2000" spc="300" dirty="0">
                <a:cs typeface="+mn-ea"/>
              </a:rPr>
              <a:t>，仅通过分析或检查源程序的语法、结构、过程、接口等来</a:t>
            </a:r>
            <a:r>
              <a:rPr sz="2000" b="1" spc="300" dirty="0">
                <a:solidFill>
                  <a:srgbClr val="FF0000"/>
                </a:solidFill>
                <a:cs typeface="+mn-ea"/>
              </a:rPr>
              <a:t>检查程序的正确性</a:t>
            </a:r>
            <a:r>
              <a:rPr sz="2000" spc="300" dirty="0">
                <a:cs typeface="+mn-ea"/>
              </a:rPr>
              <a:t>，找出代码隐藏的错误和缺陷，如参数不匹配，有歧义的嵌套语句，错误的递归，非法计算，可能出现的空指针引用等等。</a:t>
            </a:r>
          </a:p>
          <a:p>
            <a:pPr indent="584200" algn="just">
              <a:lnSpc>
                <a:spcPct val="150000"/>
              </a:lnSpc>
              <a:buClrTx/>
              <a:buSzTx/>
              <a:buNone/>
              <a:extLst>
                <a:ext uri="{35155182-B16C-46BC-9424-99874614C6A1}">
                  <wpsdc:indentchars xmlns:wpsdc="http://www.wps.cn/officeDocument/2017/drawingmlCustomData" xmlns="" val="200" checksum="3209689083"/>
                </a:ext>
              </a:extLst>
            </a:pPr>
            <a:r>
              <a:rPr sz="2000" spc="300" dirty="0">
                <a:cs typeface="+mn-ea"/>
              </a:rPr>
              <a:t>在软件开发过程中，静态代码分析往往先于动态测试之前进行，同时也可以作为制定动态测试用例的参考。统计证明，在整个软件开发生命周期中，</a:t>
            </a:r>
            <a:r>
              <a:rPr sz="2000" b="1" spc="300" dirty="0">
                <a:solidFill>
                  <a:srgbClr val="FF0000"/>
                </a:solidFill>
                <a:cs typeface="+mn-ea"/>
              </a:rPr>
              <a:t>30%至70%的</a:t>
            </a:r>
            <a:r>
              <a:rPr sz="2000" spc="300" dirty="0">
                <a:cs typeface="+mn-ea"/>
              </a:rPr>
              <a:t>代码逻辑设计和编码缺陷是可以通过静态代码分析来发现和修复的。但是，由于静态代码分析往往要求大量的时间消耗和相关知识的积累，因此对于软件开发团队来说，使用静态代码分析工具自动化执行代码检查和分析，能够极大地提高软件可靠性并节省软件开发和测试成本。</a:t>
            </a:r>
          </a:p>
          <a:p>
            <a:pPr indent="584200" algn="just">
              <a:lnSpc>
                <a:spcPct val="150000"/>
              </a:lnSpc>
              <a:buClrTx/>
              <a:buSzTx/>
              <a:buNone/>
              <a:extLst>
                <a:ext uri="{35155182-B16C-46BC-9424-99874614C6A1}">
                  <wpsdc:indentchars xmlns:wpsdc="http://www.wps.cn/officeDocument/2017/drawingmlCustomData" xmlns="" val="200" checksum="3209689083"/>
                </a:ext>
              </a:extLst>
            </a:pPr>
            <a:endParaRPr sz="2000" spc="300" dirty="0">
              <a:cs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15"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385" y="993775"/>
            <a:ext cx="8307705" cy="783590"/>
          </a:xfrm>
          <a:prstGeom prst="rect">
            <a:avLst/>
          </a:prstGeom>
          <a:noFill/>
        </p:spPr>
        <p:txBody>
          <a:bodyPr wrap="square" rtlCol="0">
            <a:spAutoFit/>
          </a:bodyPr>
          <a:lstStyle/>
          <a:p>
            <a:r>
              <a:rPr lang="zh-CN" altLang="en-US" sz="4500" b="1" i="1" spc="600" dirty="0">
                <a:cs typeface="+mn-ea"/>
                <a:sym typeface="+mn-lt"/>
              </a:rPr>
              <a:t>静态代码分析工具的优势</a:t>
            </a:r>
          </a:p>
        </p:txBody>
      </p:sp>
      <p:sp>
        <p:nvSpPr>
          <p:cNvPr id="2" name="文本框 1"/>
          <p:cNvSpPr txBox="1"/>
          <p:nvPr/>
        </p:nvSpPr>
        <p:spPr>
          <a:xfrm>
            <a:off x="1167130" y="2110105"/>
            <a:ext cx="9885680" cy="3322955"/>
          </a:xfrm>
          <a:prstGeom prst="rect">
            <a:avLst/>
          </a:prstGeom>
          <a:noFill/>
        </p:spPr>
        <p:txBody>
          <a:bodyPr wrap="square" rtlCol="0" anchor="t">
            <a:spAutoFit/>
          </a:bodyPr>
          <a:lstStyle/>
          <a:p>
            <a:pPr indent="584200" algn="just">
              <a:lnSpc>
                <a:spcPct val="150000"/>
              </a:lnSpc>
              <a:buClrTx/>
              <a:buSzTx/>
              <a:buNone/>
              <a:extLst>
                <a:ext uri="{35155182-B16C-46BC-9424-99874614C6A1}">
                  <wpsdc:indentchars xmlns:wpsdc="http://www.wps.cn/officeDocument/2017/drawingmlCustomData" xmlns="" val="200" checksum="3209689083"/>
                </a:ext>
              </a:extLst>
            </a:pPr>
            <a:r>
              <a:rPr sz="2000" spc="300" dirty="0">
                <a:cs typeface="+mn-ea"/>
              </a:rPr>
              <a:t>1</a:t>
            </a:r>
            <a:r>
              <a:rPr sz="2000" spc="300" dirty="0" smtClean="0">
                <a:cs typeface="+mn-ea"/>
              </a:rPr>
              <a:t>.帮助程序开发人员自动执行静态代码分析</a:t>
            </a:r>
            <a:r>
              <a:rPr sz="2000" spc="300" dirty="0">
                <a:cs typeface="+mn-ea"/>
              </a:rPr>
              <a:t>，快速定位代码隐藏错误和缺陷。</a:t>
            </a:r>
          </a:p>
          <a:p>
            <a:pPr indent="584200" algn="just">
              <a:lnSpc>
                <a:spcPct val="150000"/>
              </a:lnSpc>
              <a:buClrTx/>
              <a:buSzTx/>
              <a:buNone/>
              <a:extLst>
                <a:ext uri="{35155182-B16C-46BC-9424-99874614C6A1}">
                  <wpsdc:indentchars xmlns:wpsdc="http://www.wps.cn/officeDocument/2017/drawingmlCustomData" xmlns="" val="200" checksum="3209689083"/>
                </a:ext>
              </a:extLst>
            </a:pPr>
            <a:r>
              <a:rPr sz="2000" spc="300" dirty="0">
                <a:cs typeface="+mn-ea"/>
              </a:rPr>
              <a:t>2</a:t>
            </a:r>
            <a:r>
              <a:rPr sz="2000" spc="300" dirty="0" smtClean="0">
                <a:cs typeface="+mn-ea"/>
              </a:rPr>
              <a:t>.帮助代码设计人员更专注于分析和解决代码设计缺陷</a:t>
            </a:r>
            <a:r>
              <a:rPr sz="2000" spc="300" dirty="0">
                <a:cs typeface="+mn-ea"/>
              </a:rPr>
              <a:t>。</a:t>
            </a:r>
          </a:p>
          <a:p>
            <a:pPr indent="584200" algn="just">
              <a:lnSpc>
                <a:spcPct val="150000"/>
              </a:lnSpc>
              <a:buClrTx/>
              <a:buSzTx/>
              <a:buNone/>
              <a:extLst>
                <a:ext uri="{35155182-B16C-46BC-9424-99874614C6A1}">
                  <wpsdc:indentchars xmlns:wpsdc="http://www.wps.cn/officeDocument/2017/drawingmlCustomData" xmlns="" val="200" checksum="3209689083"/>
                </a:ext>
              </a:extLst>
            </a:pPr>
            <a:r>
              <a:rPr sz="2000" spc="300" dirty="0">
                <a:cs typeface="+mn-ea"/>
              </a:rPr>
              <a:t>3</a:t>
            </a:r>
            <a:r>
              <a:rPr sz="2000" spc="300" dirty="0" smtClean="0">
                <a:cs typeface="+mn-ea"/>
              </a:rPr>
              <a:t>.显著减少在代码逐行检查上花费的时间</a:t>
            </a:r>
            <a:r>
              <a:rPr sz="2000" spc="300" dirty="0">
                <a:cs typeface="+mn-ea"/>
              </a:rPr>
              <a:t>，提高软件可靠性并节省软件开发和测试成本。</a:t>
            </a:r>
          </a:p>
          <a:p>
            <a:pPr indent="584200" algn="just">
              <a:lnSpc>
                <a:spcPct val="150000"/>
              </a:lnSpc>
              <a:buClrTx/>
              <a:buSzTx/>
              <a:buNone/>
              <a:extLst>
                <a:ext uri="{35155182-B16C-46BC-9424-99874614C6A1}">
                  <wpsdc:indentchars xmlns:wpsdc="http://www.wps.cn/officeDocument/2017/drawingmlCustomData" xmlns="" val="200" checksum="3209689083"/>
                </a:ext>
              </a:extLst>
            </a:pPr>
            <a:endParaRPr sz="2000" spc="300" dirty="0">
              <a:cs typeface="+mn-ea"/>
            </a:endParaRPr>
          </a:p>
          <a:p>
            <a:pPr indent="584200" algn="just">
              <a:lnSpc>
                <a:spcPct val="150000"/>
              </a:lnSpc>
              <a:buClrTx/>
              <a:buSzTx/>
              <a:buNone/>
              <a:extLst>
                <a:ext uri="{35155182-B16C-46BC-9424-99874614C6A1}">
                  <wpsdc:indentchars xmlns:wpsdc="http://www.wps.cn/officeDocument/2017/drawingmlCustomData" xmlns="" val="200" checksum="3209689083"/>
                </a:ext>
              </a:extLst>
            </a:pPr>
            <a:endParaRPr sz="2000" spc="300" dirty="0">
              <a:cs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15"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385" y="993775"/>
            <a:ext cx="8307705" cy="783590"/>
          </a:xfrm>
          <a:prstGeom prst="rect">
            <a:avLst/>
          </a:prstGeom>
          <a:noFill/>
        </p:spPr>
        <p:txBody>
          <a:bodyPr wrap="square" rtlCol="0">
            <a:spAutoFit/>
          </a:bodyPr>
          <a:lstStyle/>
          <a:p>
            <a:r>
              <a:rPr lang="zh-CN" altLang="en-US" sz="4500" b="1" i="1" spc="600" dirty="0">
                <a:cs typeface="+mn-ea"/>
                <a:sym typeface="+mn-lt"/>
              </a:rPr>
              <a:t>静态代码分析理论基础</a:t>
            </a:r>
          </a:p>
        </p:txBody>
      </p:sp>
      <p:sp>
        <p:nvSpPr>
          <p:cNvPr id="4" name="文本框 3"/>
          <p:cNvSpPr txBox="1"/>
          <p:nvPr/>
        </p:nvSpPr>
        <p:spPr>
          <a:xfrm>
            <a:off x="1167130" y="2110105"/>
            <a:ext cx="9885680" cy="2399665"/>
          </a:xfrm>
          <a:prstGeom prst="rect">
            <a:avLst/>
          </a:prstGeom>
          <a:noFill/>
        </p:spPr>
        <p:txBody>
          <a:bodyPr wrap="square" rtlCol="0" anchor="t">
            <a:spAutoFit/>
          </a:bodyPr>
          <a:lstStyle/>
          <a:p>
            <a:pPr indent="584200" algn="just">
              <a:lnSpc>
                <a:spcPct val="150000"/>
              </a:lnSpc>
              <a:buClrTx/>
              <a:buSzTx/>
              <a:buNone/>
              <a:extLst>
                <a:ext uri="{35155182-B16C-46BC-9424-99874614C6A1}">
                  <wpsdc:indentchars xmlns:wpsdc="http://www.wps.cn/officeDocument/2017/drawingmlCustomData" xmlns="" val="200" checksum="3209689083"/>
                </a:ext>
              </a:extLst>
            </a:pPr>
            <a:r>
              <a:rPr sz="2000" spc="300" dirty="0">
                <a:cs typeface="+mn-ea"/>
              </a:rPr>
              <a:t>1 </a:t>
            </a:r>
            <a:r>
              <a:rPr lang="zh-CN" sz="2000" spc="300" dirty="0" smtClean="0">
                <a:cs typeface="+mn-ea"/>
              </a:rPr>
              <a:t>、</a:t>
            </a:r>
            <a:r>
              <a:rPr sz="2000" spc="300" dirty="0" err="1" smtClean="0">
                <a:cs typeface="+mn-ea"/>
              </a:rPr>
              <a:t>缺陷模式匹配</a:t>
            </a:r>
            <a:endParaRPr sz="2000" spc="300" dirty="0">
              <a:cs typeface="+mn-ea"/>
            </a:endParaRPr>
          </a:p>
          <a:p>
            <a:pPr indent="584200" algn="just">
              <a:lnSpc>
                <a:spcPct val="150000"/>
              </a:lnSpc>
              <a:buClrTx/>
              <a:buSzTx/>
              <a:buNone/>
              <a:extLst>
                <a:ext uri="{35155182-B16C-46BC-9424-99874614C6A1}">
                  <wpsdc:indentchars xmlns:wpsdc="http://www.wps.cn/officeDocument/2017/drawingmlCustomData" xmlns="" val="200" checksum="3209689083"/>
                </a:ext>
              </a:extLst>
            </a:pPr>
            <a:r>
              <a:rPr sz="2000" spc="300" dirty="0">
                <a:cs typeface="+mn-ea"/>
              </a:rPr>
              <a:t>缺陷模式匹配事先从代码分析经验中收集足够多的共性缺陷模式，将待分析代码与已有的共性缺陷模式进行模式匹配，从而完成软件的安全分析。这种方式的优点是简单方便，但是要求内置足够多缺陷模式，且容易产生误报。</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15"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385" y="993775"/>
            <a:ext cx="8307705" cy="783590"/>
          </a:xfrm>
          <a:prstGeom prst="rect">
            <a:avLst/>
          </a:prstGeom>
          <a:noFill/>
        </p:spPr>
        <p:txBody>
          <a:bodyPr wrap="square" rtlCol="0">
            <a:spAutoFit/>
          </a:bodyPr>
          <a:lstStyle/>
          <a:p>
            <a:r>
              <a:rPr lang="zh-CN" altLang="en-US" sz="4500" b="1" i="1" spc="600" dirty="0">
                <a:cs typeface="+mn-ea"/>
                <a:sym typeface="+mn-lt"/>
              </a:rPr>
              <a:t>静态代码分析理论基础</a:t>
            </a:r>
          </a:p>
        </p:txBody>
      </p:sp>
      <p:sp>
        <p:nvSpPr>
          <p:cNvPr id="4" name="文本框 3"/>
          <p:cNvSpPr txBox="1"/>
          <p:nvPr/>
        </p:nvSpPr>
        <p:spPr>
          <a:xfrm>
            <a:off x="1167130" y="2110105"/>
            <a:ext cx="9885680" cy="3323987"/>
          </a:xfrm>
          <a:prstGeom prst="rect">
            <a:avLst/>
          </a:prstGeom>
          <a:noFill/>
        </p:spPr>
        <p:txBody>
          <a:bodyPr wrap="square" rtlCol="0" anchor="t">
            <a:spAutoFit/>
          </a:bodyPr>
          <a:lstStyle/>
          <a:p>
            <a:pPr indent="584200" algn="just">
              <a:lnSpc>
                <a:spcPct val="150000"/>
              </a:lnSpc>
              <a:buClrTx/>
              <a:buSzTx/>
              <a:buNone/>
              <a:extLst>
                <a:ext uri="{35155182-B16C-46BC-9424-99874614C6A1}">
                  <wpsdc:indentchars xmlns:wpsdc="http://www.wps.cn/officeDocument/2017/drawingmlCustomData" xmlns="" val="200" checksum="3209689083"/>
                </a:ext>
              </a:extLst>
            </a:pPr>
            <a:r>
              <a:rPr sz="2000" spc="300" dirty="0">
                <a:cs typeface="+mn-ea"/>
              </a:rPr>
              <a:t>2</a:t>
            </a:r>
            <a:r>
              <a:rPr lang="zh-CN" sz="2000" spc="300" dirty="0">
                <a:cs typeface="+mn-ea"/>
              </a:rPr>
              <a:t>、</a:t>
            </a:r>
            <a:r>
              <a:rPr sz="2000" spc="300" dirty="0">
                <a:cs typeface="+mn-ea"/>
              </a:rPr>
              <a:t> 类型推断</a:t>
            </a:r>
          </a:p>
          <a:p>
            <a:pPr indent="584200" algn="just">
              <a:lnSpc>
                <a:spcPct val="150000"/>
              </a:lnSpc>
              <a:buClrTx/>
              <a:buSzTx/>
              <a:buNone/>
              <a:extLst>
                <a:ext uri="{35155182-B16C-46BC-9424-99874614C6A1}">
                  <wpsdc:indentchars xmlns:wpsdc="http://www.wps.cn/officeDocument/2017/drawingmlCustomData" xmlns="" val="200" checksum="3209689083"/>
                </a:ext>
              </a:extLst>
            </a:pPr>
            <a:r>
              <a:rPr sz="2000" spc="300" dirty="0">
                <a:cs typeface="+mn-ea"/>
              </a:rPr>
              <a:t>类型推断技术是指通过对代码中运算对象类型进行推理，从而保证代码中每条语句都针对正确的类型执行。这种技术首先将预定义一套类型机制，</a:t>
            </a:r>
            <a:r>
              <a:rPr sz="2000" spc="300" dirty="0" smtClean="0">
                <a:cs typeface="+mn-ea"/>
              </a:rPr>
              <a:t>包括类型等价</a:t>
            </a:r>
            <a:r>
              <a:rPr sz="2000" spc="300" dirty="0">
                <a:cs typeface="+mn-ea"/>
              </a:rPr>
              <a:t>、类型包含等推理规则，而后基于这一规则进行推理计算。类型推断可以检查代码中的类型错误，</a:t>
            </a:r>
            <a:r>
              <a:rPr sz="2000" spc="300" dirty="0" smtClean="0">
                <a:cs typeface="+mn-ea"/>
              </a:rPr>
              <a:t>简单</a:t>
            </a:r>
            <a:r>
              <a:rPr lang="zh-CN" altLang="en-US" sz="2000" spc="300" dirty="0" smtClean="0">
                <a:cs typeface="+mn-ea"/>
              </a:rPr>
              <a:t>、</a:t>
            </a:r>
            <a:r>
              <a:rPr sz="2000" spc="300" dirty="0" err="1" smtClean="0">
                <a:cs typeface="+mn-ea"/>
              </a:rPr>
              <a:t>高效</a:t>
            </a:r>
            <a:r>
              <a:rPr sz="2000" spc="300" dirty="0" err="1">
                <a:cs typeface="+mn-ea"/>
              </a:rPr>
              <a:t>，适合代码缺陷的快速检测</a:t>
            </a:r>
            <a:r>
              <a:rPr sz="2000" spc="300" dirty="0">
                <a:cs typeface="+mn-ea"/>
              </a:rPr>
              <a:t>。</a:t>
            </a:r>
          </a:p>
          <a:p>
            <a:pPr indent="584200" algn="just">
              <a:lnSpc>
                <a:spcPct val="150000"/>
              </a:lnSpc>
              <a:buClrTx/>
              <a:buSzTx/>
              <a:buNone/>
              <a:extLst>
                <a:ext uri="{35155182-B16C-46BC-9424-99874614C6A1}">
                  <wpsdc:indentchars xmlns:wpsdc="http://www.wps.cn/officeDocument/2017/drawingmlCustomData" xmlns="" val="200" checksum="3209689083"/>
                </a:ext>
              </a:extLst>
            </a:pPr>
            <a:endParaRPr sz="2000" spc="300" dirty="0">
              <a:cs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15"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385" y="993775"/>
            <a:ext cx="8307705" cy="783590"/>
          </a:xfrm>
          <a:prstGeom prst="rect">
            <a:avLst/>
          </a:prstGeom>
          <a:noFill/>
        </p:spPr>
        <p:txBody>
          <a:bodyPr wrap="square" rtlCol="0">
            <a:spAutoFit/>
          </a:bodyPr>
          <a:lstStyle/>
          <a:p>
            <a:r>
              <a:rPr lang="zh-CN" altLang="en-US" sz="4500" b="1" i="1" spc="600" dirty="0">
                <a:cs typeface="+mn-ea"/>
                <a:sym typeface="+mn-lt"/>
              </a:rPr>
              <a:t>静态代码分析理论基础</a:t>
            </a:r>
          </a:p>
        </p:txBody>
      </p:sp>
      <p:sp>
        <p:nvSpPr>
          <p:cNvPr id="4" name="文本框 3"/>
          <p:cNvSpPr txBox="1"/>
          <p:nvPr/>
        </p:nvSpPr>
        <p:spPr>
          <a:xfrm>
            <a:off x="1167130" y="2110105"/>
            <a:ext cx="9885680" cy="3784600"/>
          </a:xfrm>
          <a:prstGeom prst="rect">
            <a:avLst/>
          </a:prstGeom>
          <a:noFill/>
        </p:spPr>
        <p:txBody>
          <a:bodyPr wrap="square" rtlCol="0" anchor="t">
            <a:spAutoFit/>
          </a:bodyPr>
          <a:lstStyle/>
          <a:p>
            <a:pPr indent="584200" algn="just">
              <a:lnSpc>
                <a:spcPct val="150000"/>
              </a:lnSpc>
              <a:buClrTx/>
              <a:buSzTx/>
              <a:buNone/>
              <a:extLst>
                <a:ext uri="{35155182-B16C-46BC-9424-99874614C6A1}">
                  <wpsdc:indentchars xmlns:wpsdc="http://www.wps.cn/officeDocument/2017/drawingmlCustomData" xmlns="" val="200" checksum="3209689083"/>
                </a:ext>
              </a:extLst>
            </a:pPr>
            <a:r>
              <a:rPr sz="2000" spc="300" dirty="0">
                <a:cs typeface="+mn-ea"/>
              </a:rPr>
              <a:t>3</a:t>
            </a:r>
            <a:r>
              <a:rPr lang="zh-CN" sz="2000" spc="300" dirty="0">
                <a:cs typeface="+mn-ea"/>
              </a:rPr>
              <a:t>、</a:t>
            </a:r>
            <a:r>
              <a:rPr sz="2000" spc="300" dirty="0">
                <a:cs typeface="+mn-ea"/>
              </a:rPr>
              <a:t> 模型检查</a:t>
            </a:r>
          </a:p>
          <a:p>
            <a:pPr indent="584200" algn="just">
              <a:lnSpc>
                <a:spcPct val="150000"/>
              </a:lnSpc>
              <a:buClrTx/>
              <a:buSzTx/>
              <a:buNone/>
              <a:extLst>
                <a:ext uri="{35155182-B16C-46BC-9424-99874614C6A1}">
                  <wpsdc:indentchars xmlns:wpsdc="http://www.wps.cn/officeDocument/2017/drawingmlCustomData" xmlns="" val="200" checksum="3209689083"/>
                </a:ext>
              </a:extLst>
            </a:pPr>
            <a:r>
              <a:rPr sz="2000" spc="300" dirty="0">
                <a:cs typeface="+mn-ea"/>
              </a:rPr>
              <a:t>模型检验建立于有限状态自动机的概念基础之上，这一理论将被分析代码抽象为一个自动机系统，并且假设该系统是有限状态的、</a:t>
            </a:r>
            <a:r>
              <a:rPr sz="2000" spc="300" dirty="0" smtClean="0">
                <a:cs typeface="+mn-ea"/>
              </a:rPr>
              <a:t>或者是可以通过抽象归结为有限状态</a:t>
            </a:r>
            <a:r>
              <a:rPr sz="2000" spc="300" dirty="0">
                <a:cs typeface="+mn-ea"/>
              </a:rPr>
              <a:t>。模型检验过程中，首先将被分析代码中的每条语句产生的影响抽象为一个有限状态自动机的一个状态，</a:t>
            </a:r>
            <a:r>
              <a:rPr sz="2000" spc="300" dirty="0" smtClean="0">
                <a:cs typeface="+mn-ea"/>
              </a:rPr>
              <a:t>而后通过分析有限状态机从而达到代码分析的目的</a:t>
            </a:r>
            <a:r>
              <a:rPr sz="2000" spc="300" dirty="0">
                <a:cs typeface="+mn-ea"/>
              </a:rPr>
              <a:t>。模型检验主要适合检验程序并发等时序特性，但是对于数据值域数据类型等方面作用较弱。</a:t>
            </a:r>
          </a:p>
          <a:p>
            <a:pPr indent="584200" algn="just">
              <a:lnSpc>
                <a:spcPct val="150000"/>
              </a:lnSpc>
              <a:buClrTx/>
              <a:buSzTx/>
              <a:buNone/>
              <a:extLst>
                <a:ext uri="{35155182-B16C-46BC-9424-99874614C6A1}">
                  <wpsdc:indentchars xmlns:wpsdc="http://www.wps.cn/officeDocument/2017/drawingmlCustomData" xmlns="" val="200" checksum="3209689083"/>
                </a:ext>
              </a:extLst>
            </a:pPr>
            <a:endParaRPr sz="2000" spc="300" dirty="0">
              <a:cs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15"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385" y="993775"/>
            <a:ext cx="8307705" cy="783590"/>
          </a:xfrm>
          <a:prstGeom prst="rect">
            <a:avLst/>
          </a:prstGeom>
          <a:noFill/>
        </p:spPr>
        <p:txBody>
          <a:bodyPr wrap="square" rtlCol="0">
            <a:spAutoFit/>
          </a:bodyPr>
          <a:lstStyle/>
          <a:p>
            <a:r>
              <a:rPr lang="zh-CN" altLang="en-US" sz="4500" b="1" i="1" spc="600" dirty="0">
                <a:cs typeface="+mn-ea"/>
                <a:sym typeface="+mn-lt"/>
              </a:rPr>
              <a:t>静态代码分析理论基础</a:t>
            </a:r>
          </a:p>
        </p:txBody>
      </p:sp>
      <p:sp>
        <p:nvSpPr>
          <p:cNvPr id="4" name="文本框 3"/>
          <p:cNvSpPr txBox="1"/>
          <p:nvPr/>
        </p:nvSpPr>
        <p:spPr>
          <a:xfrm>
            <a:off x="1167130" y="2110105"/>
            <a:ext cx="9885680" cy="3322955"/>
          </a:xfrm>
          <a:prstGeom prst="rect">
            <a:avLst/>
          </a:prstGeom>
          <a:noFill/>
        </p:spPr>
        <p:txBody>
          <a:bodyPr wrap="square" rtlCol="0" anchor="t">
            <a:spAutoFit/>
          </a:bodyPr>
          <a:lstStyle/>
          <a:p>
            <a:pPr indent="584200" algn="just">
              <a:lnSpc>
                <a:spcPct val="150000"/>
              </a:lnSpc>
              <a:buClrTx/>
              <a:buSzTx/>
              <a:buNone/>
              <a:extLst>
                <a:ext uri="{35155182-B16C-46BC-9424-99874614C6A1}">
                  <wpsdc:indentchars xmlns:wpsdc="http://www.wps.cn/officeDocument/2017/drawingmlCustomData" xmlns="" val="200" checksum="3209689083"/>
                </a:ext>
              </a:extLst>
            </a:pPr>
            <a:r>
              <a:rPr sz="2000" spc="300" dirty="0">
                <a:cs typeface="+mn-ea"/>
              </a:rPr>
              <a:t>4</a:t>
            </a:r>
            <a:r>
              <a:rPr lang="zh-CN" sz="2000" spc="300" dirty="0">
                <a:cs typeface="+mn-ea"/>
              </a:rPr>
              <a:t>、</a:t>
            </a:r>
            <a:r>
              <a:rPr sz="2000" spc="300" dirty="0">
                <a:cs typeface="+mn-ea"/>
              </a:rPr>
              <a:t> 数据流分析</a:t>
            </a:r>
          </a:p>
          <a:p>
            <a:pPr indent="584200" algn="just">
              <a:lnSpc>
                <a:spcPct val="150000"/>
              </a:lnSpc>
              <a:buClrTx/>
              <a:buSzTx/>
              <a:buNone/>
              <a:extLst>
                <a:ext uri="{35155182-B16C-46BC-9424-99874614C6A1}">
                  <wpsdc:indentchars xmlns:wpsdc="http://www.wps.cn/officeDocument/2017/drawingmlCustomData" xmlns="" val="200" checksum="3209689083"/>
                </a:ext>
              </a:extLst>
            </a:pPr>
            <a:r>
              <a:rPr sz="2000" spc="300" dirty="0">
                <a:cs typeface="+mn-ea"/>
              </a:rPr>
              <a:t>数据流分析也是一种软件验证技术，这种技术通过收集代码中引用到的变量信息，从而分析变量在程序中的赋值、引用以及传递等情况。</a:t>
            </a:r>
            <a:r>
              <a:rPr sz="2000" spc="300" dirty="0" smtClean="0">
                <a:cs typeface="+mn-ea"/>
              </a:rPr>
              <a:t>对数据流进行分析可以确定变量的定义以及在代码中被引用的情况</a:t>
            </a:r>
            <a:r>
              <a:rPr sz="2000" spc="300" dirty="0">
                <a:cs typeface="+mn-ea"/>
              </a:rPr>
              <a:t>，同时还能够检查代码数据流异常，如引用在前赋值在后、只赋值无引用等。</a:t>
            </a:r>
            <a:r>
              <a:rPr sz="2000" spc="300" dirty="0" smtClean="0">
                <a:cs typeface="+mn-ea"/>
              </a:rPr>
              <a:t>数据流分析主要适合检验程序中的数据域特性</a:t>
            </a:r>
            <a:r>
              <a:rPr sz="2000" spc="300" dirty="0">
                <a:cs typeface="+mn-ea"/>
              </a:rPr>
              <a:t>。</a:t>
            </a:r>
          </a:p>
          <a:p>
            <a:pPr indent="584200" algn="just">
              <a:lnSpc>
                <a:spcPct val="150000"/>
              </a:lnSpc>
              <a:buClrTx/>
              <a:buSzTx/>
              <a:buNone/>
              <a:extLst>
                <a:ext uri="{35155182-B16C-46BC-9424-99874614C6A1}">
                  <wpsdc:indentchars xmlns:wpsdc="http://www.wps.cn/officeDocument/2017/drawingmlCustomData" xmlns="" val="200" checksum="3209689083"/>
                </a:ext>
              </a:extLst>
            </a:pPr>
            <a:endParaRPr sz="2000" spc="300" dirty="0">
              <a:cs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15"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109" y="994052"/>
            <a:ext cx="5448300" cy="783590"/>
          </a:xfrm>
          <a:prstGeom prst="rect">
            <a:avLst/>
          </a:prstGeom>
          <a:noFill/>
        </p:spPr>
        <p:txBody>
          <a:bodyPr wrap="square" rtlCol="0">
            <a:spAutoFit/>
          </a:bodyPr>
          <a:lstStyle/>
          <a:p>
            <a:r>
              <a:rPr lang="zh-CN" altLang="en-US" sz="4500" b="1" i="1" spc="600" dirty="0">
                <a:cs typeface="+mn-ea"/>
                <a:sym typeface="+mn-lt"/>
              </a:rPr>
              <a:t>代码规范工具</a:t>
            </a:r>
          </a:p>
        </p:txBody>
      </p:sp>
      <p:sp>
        <p:nvSpPr>
          <p:cNvPr id="2" name="文本框 1"/>
          <p:cNvSpPr txBox="1"/>
          <p:nvPr/>
        </p:nvSpPr>
        <p:spPr>
          <a:xfrm>
            <a:off x="1167130" y="2110105"/>
            <a:ext cx="9885680" cy="368300"/>
          </a:xfrm>
          <a:prstGeom prst="rect">
            <a:avLst/>
          </a:prstGeom>
          <a:noFill/>
        </p:spPr>
        <p:txBody>
          <a:bodyPr wrap="square" rtlCol="0" anchor="t">
            <a:spAutoFit/>
          </a:bodyPr>
          <a:lstStyle/>
          <a:p>
            <a:endParaRPr lang="zh-CN" altLang="en-US"/>
          </a:p>
        </p:txBody>
      </p:sp>
      <p:sp>
        <p:nvSpPr>
          <p:cNvPr id="5" name="文本框 4"/>
          <p:cNvSpPr txBox="1"/>
          <p:nvPr/>
        </p:nvSpPr>
        <p:spPr>
          <a:xfrm>
            <a:off x="502920" y="2394585"/>
            <a:ext cx="8582025" cy="4246245"/>
          </a:xfrm>
          <a:prstGeom prst="rect">
            <a:avLst/>
          </a:prstGeom>
          <a:noFill/>
        </p:spPr>
        <p:txBody>
          <a:bodyPr wrap="square" rtlCol="0" anchor="t">
            <a:spAutoFit/>
          </a:bodyPr>
          <a:lstStyle/>
          <a:p>
            <a:pPr indent="584200" algn="just">
              <a:lnSpc>
                <a:spcPct val="150000"/>
              </a:lnSpc>
              <a:buClrTx/>
              <a:buSzTx/>
              <a:buFontTx/>
              <a:extLst>
                <a:ext uri="{35155182-B16C-46BC-9424-99874614C6A1}">
                  <wpsdc:indentchars xmlns:wpsdc="http://www.wps.cn/officeDocument/2017/drawingmlCustomData" xmlns="" val="200" checksum="3209689083"/>
                </a:ext>
              </a:extLst>
            </a:pPr>
            <a:r>
              <a:rPr sz="2000" b="1" spc="300" dirty="0">
                <a:solidFill>
                  <a:srgbClr val="FF0000"/>
                </a:solidFill>
                <a:cs typeface="+mn-ea"/>
                <a:sym typeface="+mn-ea"/>
              </a:rPr>
              <a:t>PMD</a:t>
            </a:r>
            <a:r>
              <a:rPr sz="2000" spc="300" dirty="0">
                <a:cs typeface="+mn-ea"/>
                <a:sym typeface="+mn-ea"/>
              </a:rPr>
              <a:t>：是一款采用BSD协议发布的Java程序代码检查工具，可以做到检查Java代码中是否含有未使用的变量、是否含有空的抓取块、是否含有不必要的对象等。</a:t>
            </a:r>
          </a:p>
          <a:p>
            <a:pPr indent="584200" algn="just">
              <a:lnSpc>
                <a:spcPct val="150000"/>
              </a:lnSpc>
              <a:buClrTx/>
              <a:buSzTx/>
              <a:buFontTx/>
              <a:extLst>
                <a:ext uri="{35155182-B16C-46BC-9424-99874614C6A1}">
                  <wpsdc:indentchars xmlns:wpsdc="http://www.wps.cn/officeDocument/2017/drawingmlCustomData" xmlns="" val="200" checksum="3209689083"/>
                </a:ext>
              </a:extLst>
            </a:pPr>
            <a:r>
              <a:rPr sz="2000" b="1" spc="300" dirty="0">
                <a:solidFill>
                  <a:srgbClr val="FF0000"/>
                </a:solidFill>
                <a:cs typeface="+mn-ea"/>
                <a:sym typeface="+mn-ea"/>
              </a:rPr>
              <a:t>FindBugs</a:t>
            </a:r>
            <a:r>
              <a:rPr sz="2000" spc="300" dirty="0">
                <a:cs typeface="+mn-ea"/>
                <a:sym typeface="+mn-ea"/>
              </a:rPr>
              <a:t>：是一个静态分析工具，它检查类或者JAR文件，将字节码与一组缺陷模式进行对比以发现可能的问题。</a:t>
            </a:r>
          </a:p>
          <a:p>
            <a:pPr indent="584200" algn="just">
              <a:lnSpc>
                <a:spcPct val="150000"/>
              </a:lnSpc>
              <a:buClrTx/>
              <a:buSzTx/>
              <a:buFontTx/>
              <a:extLst>
                <a:ext uri="{35155182-B16C-46BC-9424-99874614C6A1}">
                  <wpsdc:indentchars xmlns:wpsdc="http://www.wps.cn/officeDocument/2017/drawingmlCustomData" xmlns="" val="200" checksum="3209689083"/>
                </a:ext>
              </a:extLst>
            </a:pPr>
            <a:r>
              <a:rPr sz="2000" b="1" u="sng" spc="300" dirty="0">
                <a:solidFill>
                  <a:srgbClr val="FF0000"/>
                </a:solidFill>
                <a:cs typeface="+mn-ea"/>
                <a:sym typeface="+mn-ea"/>
              </a:rPr>
              <a:t>Checkstyle</a:t>
            </a:r>
            <a:r>
              <a:rPr sz="2000" b="1" spc="300" dirty="0">
                <a:solidFill>
                  <a:srgbClr val="FF0000"/>
                </a:solidFill>
                <a:cs typeface="+mn-ea"/>
                <a:sym typeface="+mn-ea"/>
              </a:rPr>
              <a:t>：</a:t>
            </a:r>
            <a:r>
              <a:rPr sz="2000" spc="300" dirty="0">
                <a:cs typeface="+mn-ea"/>
                <a:sym typeface="+mn-ea"/>
              </a:rPr>
              <a:t>是一个静态分析工具，检查Java程序代码。</a:t>
            </a:r>
          </a:p>
          <a:p>
            <a:pPr indent="584200" algn="just">
              <a:lnSpc>
                <a:spcPct val="150000"/>
              </a:lnSpc>
              <a:buClrTx/>
              <a:buSzTx/>
              <a:buFontTx/>
              <a:extLst>
                <a:ext uri="{35155182-B16C-46BC-9424-99874614C6A1}">
                  <wpsdc:indentchars xmlns:wpsdc="http://www.wps.cn/officeDocument/2017/drawingmlCustomData" xmlns="" val="200" checksum="3209689083"/>
                </a:ext>
              </a:extLst>
            </a:pPr>
            <a:r>
              <a:rPr sz="2000" b="1" spc="300" dirty="0">
                <a:solidFill>
                  <a:srgbClr val="FF0000"/>
                </a:solidFill>
                <a:cs typeface="+mn-ea"/>
                <a:sym typeface="+mn-ea"/>
              </a:rPr>
              <a:t>Cppcheck</a:t>
            </a:r>
            <a:r>
              <a:rPr lang="zh-CN" sz="2000" b="1" spc="300" dirty="0">
                <a:solidFill>
                  <a:srgbClr val="FF0000"/>
                </a:solidFill>
                <a:cs typeface="+mn-ea"/>
                <a:sym typeface="+mn-ea"/>
              </a:rPr>
              <a:t>：</a:t>
            </a:r>
            <a:r>
              <a:rPr sz="2000" spc="300" dirty="0">
                <a:cs typeface="+mn-ea"/>
                <a:sym typeface="+mn-ea"/>
              </a:rPr>
              <a:t>是一种C/C++代码缺陷静态检查工具。</a:t>
            </a:r>
          </a:p>
          <a:p>
            <a:pPr indent="584200" algn="just">
              <a:lnSpc>
                <a:spcPct val="150000"/>
              </a:lnSpc>
              <a:buClrTx/>
              <a:buSzTx/>
              <a:buFontTx/>
              <a:extLst>
                <a:ext uri="{35155182-B16C-46BC-9424-99874614C6A1}">
                  <wpsdc:indentchars xmlns:wpsdc="http://www.wps.cn/officeDocument/2017/drawingmlCustomData" xmlns="" val="200" checksum="3209689083"/>
                </a:ext>
              </a:extLst>
            </a:pPr>
            <a:r>
              <a:rPr sz="2000" b="1" spc="300" dirty="0">
                <a:solidFill>
                  <a:srgbClr val="FF0000"/>
                </a:solidFill>
                <a:cs typeface="+mn-ea"/>
                <a:sym typeface="+mn-ea"/>
              </a:rPr>
              <a:t>PC-Lint</a:t>
            </a:r>
            <a:r>
              <a:rPr lang="zh-CN" sz="2000" b="1" spc="300" dirty="0">
                <a:solidFill>
                  <a:srgbClr val="FF0000"/>
                </a:solidFill>
                <a:cs typeface="+mn-ea"/>
                <a:sym typeface="+mn-ea"/>
              </a:rPr>
              <a:t>：</a:t>
            </a:r>
            <a:r>
              <a:rPr sz="2000" spc="300" dirty="0">
                <a:cs typeface="+mn-ea"/>
                <a:sym typeface="+mn-ea"/>
              </a:rPr>
              <a:t>也是一种静态代码检测工具，检查C或C++。</a:t>
            </a:r>
          </a:p>
          <a:p>
            <a:pPr indent="584200" algn="just">
              <a:lnSpc>
                <a:spcPct val="150000"/>
              </a:lnSpc>
              <a:buClrTx/>
              <a:buSzTx/>
              <a:buFontTx/>
              <a:extLst>
                <a:ext uri="{35155182-B16C-46BC-9424-99874614C6A1}">
                  <wpsdc:indentchars xmlns:wpsdc="http://www.wps.cn/officeDocument/2017/drawingmlCustomData" xmlns="" val="200" checksum="3209689083"/>
                </a:ext>
              </a:extLst>
            </a:pPr>
            <a:endParaRPr sz="2000" spc="300" dirty="0">
              <a:cs typeface="+mn-ea"/>
              <a:sym typeface="+mn-ea"/>
            </a:endParaRPr>
          </a:p>
        </p:txBody>
      </p:sp>
      <p:pic>
        <p:nvPicPr>
          <p:cNvPr id="6" name="图片 5"/>
          <p:cNvPicPr>
            <a:picLocks noChangeAspect="1"/>
          </p:cNvPicPr>
          <p:nvPr/>
        </p:nvPicPr>
        <p:blipFill>
          <a:blip r:embed="rId5"/>
          <a:stretch>
            <a:fillRect/>
          </a:stretch>
        </p:blipFill>
        <p:spPr>
          <a:xfrm>
            <a:off x="7833360" y="299085"/>
            <a:ext cx="762000" cy="762000"/>
          </a:xfrm>
          <a:prstGeom prst="rect">
            <a:avLst/>
          </a:prstGeom>
        </p:spPr>
      </p:pic>
      <p:pic>
        <p:nvPicPr>
          <p:cNvPr id="7" name="图片 6"/>
          <p:cNvPicPr>
            <a:picLocks noChangeAspect="1"/>
          </p:cNvPicPr>
          <p:nvPr/>
        </p:nvPicPr>
        <p:blipFill>
          <a:blip r:embed="rId6"/>
          <a:stretch>
            <a:fillRect/>
          </a:stretch>
        </p:blipFill>
        <p:spPr>
          <a:xfrm>
            <a:off x="8595360" y="1015365"/>
            <a:ext cx="762000" cy="762000"/>
          </a:xfrm>
          <a:prstGeom prst="rect">
            <a:avLst/>
          </a:prstGeom>
        </p:spPr>
      </p:pic>
      <p:pic>
        <p:nvPicPr>
          <p:cNvPr id="8" name="图片 7"/>
          <p:cNvPicPr>
            <a:picLocks noChangeAspect="1"/>
          </p:cNvPicPr>
          <p:nvPr/>
        </p:nvPicPr>
        <p:blipFill>
          <a:blip r:embed="rId7"/>
          <a:stretch>
            <a:fillRect/>
          </a:stretch>
        </p:blipFill>
        <p:spPr>
          <a:xfrm>
            <a:off x="9357360" y="253365"/>
            <a:ext cx="762000" cy="762000"/>
          </a:xfrm>
          <a:prstGeom prst="rect">
            <a:avLst/>
          </a:prstGeom>
        </p:spPr>
      </p:pic>
      <p:pic>
        <p:nvPicPr>
          <p:cNvPr id="9" name="图片 8"/>
          <p:cNvPicPr>
            <a:picLocks noChangeAspect="1"/>
          </p:cNvPicPr>
          <p:nvPr/>
        </p:nvPicPr>
        <p:blipFill>
          <a:blip r:embed="rId8"/>
          <a:stretch>
            <a:fillRect/>
          </a:stretch>
        </p:blipFill>
        <p:spPr>
          <a:xfrm>
            <a:off x="10119360" y="993775"/>
            <a:ext cx="762000" cy="762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15"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109" y="994052"/>
            <a:ext cx="5448300" cy="783590"/>
          </a:xfrm>
          <a:prstGeom prst="rect">
            <a:avLst/>
          </a:prstGeom>
          <a:noFill/>
        </p:spPr>
        <p:txBody>
          <a:bodyPr wrap="square" rtlCol="0">
            <a:spAutoFit/>
          </a:bodyPr>
          <a:lstStyle/>
          <a:p>
            <a:r>
              <a:rPr lang="en-US" altLang="zh-CN" sz="4500" b="1" i="1" spc="600" dirty="0">
                <a:cs typeface="+mn-ea"/>
                <a:sym typeface="+mn-lt"/>
              </a:rPr>
              <a:t>Checkstyle</a:t>
            </a:r>
          </a:p>
        </p:txBody>
      </p:sp>
      <p:sp>
        <p:nvSpPr>
          <p:cNvPr id="2" name="文本框 1"/>
          <p:cNvSpPr txBox="1"/>
          <p:nvPr/>
        </p:nvSpPr>
        <p:spPr>
          <a:xfrm>
            <a:off x="1167130" y="2110105"/>
            <a:ext cx="9885680" cy="368300"/>
          </a:xfrm>
          <a:prstGeom prst="rect">
            <a:avLst/>
          </a:prstGeom>
          <a:noFill/>
        </p:spPr>
        <p:txBody>
          <a:bodyPr wrap="square" rtlCol="0" anchor="t">
            <a:spAutoFit/>
          </a:bodyPr>
          <a:lstStyle/>
          <a:p>
            <a:endParaRPr lang="zh-CN" altLang="en-US"/>
          </a:p>
        </p:txBody>
      </p:sp>
      <p:sp>
        <p:nvSpPr>
          <p:cNvPr id="3" name="椭圆 2"/>
          <p:cNvSpPr/>
          <p:nvPr/>
        </p:nvSpPr>
        <p:spPr>
          <a:xfrm>
            <a:off x="7599680" y="3385820"/>
            <a:ext cx="3505835" cy="3083560"/>
          </a:xfrm>
          <a:custGeom>
            <a:avLst/>
            <a:gdLst>
              <a:gd name="connsiteX0" fmla="*/ 0 w 6675120"/>
              <a:gd name="connsiteY0" fmla="*/ 2484120 h 4968240"/>
              <a:gd name="connsiteX1" fmla="*/ 3337560 w 6675120"/>
              <a:gd name="connsiteY1" fmla="*/ 0 h 4968240"/>
              <a:gd name="connsiteX2" fmla="*/ 6675120 w 6675120"/>
              <a:gd name="connsiteY2" fmla="*/ 2484120 h 4968240"/>
              <a:gd name="connsiteX3" fmla="*/ 3337560 w 6675120"/>
              <a:gd name="connsiteY3" fmla="*/ 4968240 h 4968240"/>
              <a:gd name="connsiteX4" fmla="*/ 0 w 6675120"/>
              <a:gd name="connsiteY4" fmla="*/ 2484120 h 4968240"/>
              <a:gd name="connsiteX0-1" fmla="*/ 18479 w 6693599"/>
              <a:gd name="connsiteY0-2" fmla="*/ 3215640 h 5699760"/>
              <a:gd name="connsiteX1-3" fmla="*/ 4651439 w 6693599"/>
              <a:gd name="connsiteY1-4" fmla="*/ 0 h 5699760"/>
              <a:gd name="connsiteX2-5" fmla="*/ 6693599 w 6693599"/>
              <a:gd name="connsiteY2-6" fmla="*/ 3215640 h 5699760"/>
              <a:gd name="connsiteX3-7" fmla="*/ 3356039 w 6693599"/>
              <a:gd name="connsiteY3-8" fmla="*/ 5699760 h 5699760"/>
              <a:gd name="connsiteX4-9" fmla="*/ 18479 w 6693599"/>
              <a:gd name="connsiteY4-10" fmla="*/ 3215640 h 5699760"/>
              <a:gd name="connsiteX0-11" fmla="*/ 13249 w 6459769"/>
              <a:gd name="connsiteY0-12" fmla="*/ 3216588 h 5701678"/>
              <a:gd name="connsiteX1-13" fmla="*/ 4646209 w 6459769"/>
              <a:gd name="connsiteY1-14" fmla="*/ 948 h 5701678"/>
              <a:gd name="connsiteX2-15" fmla="*/ 6459769 w 6459769"/>
              <a:gd name="connsiteY2-16" fmla="*/ 2942268 h 5701678"/>
              <a:gd name="connsiteX3-17" fmla="*/ 3350809 w 6459769"/>
              <a:gd name="connsiteY3-18" fmla="*/ 5700708 h 5701678"/>
              <a:gd name="connsiteX4-19" fmla="*/ 13249 w 6459769"/>
              <a:gd name="connsiteY4-20" fmla="*/ 3216588 h 5701678"/>
              <a:gd name="connsiteX0-21" fmla="*/ 11172 w 6457692"/>
              <a:gd name="connsiteY0-22" fmla="*/ 3216588 h 4879431"/>
              <a:gd name="connsiteX1-23" fmla="*/ 4644132 w 6457692"/>
              <a:gd name="connsiteY1-24" fmla="*/ 948 h 4879431"/>
              <a:gd name="connsiteX2-25" fmla="*/ 6457692 w 6457692"/>
              <a:gd name="connsiteY2-26" fmla="*/ 2942268 h 4879431"/>
              <a:gd name="connsiteX3-27" fmla="*/ 3440172 w 6457692"/>
              <a:gd name="connsiteY3-28" fmla="*/ 4877748 h 4879431"/>
              <a:gd name="connsiteX4-29" fmla="*/ 11172 w 6457692"/>
              <a:gd name="connsiteY4-30" fmla="*/ 3216588 h 4879431"/>
              <a:gd name="connsiteX0-31" fmla="*/ 12720 w 6063000"/>
              <a:gd name="connsiteY0-32" fmla="*/ 3017596 h 4876989"/>
              <a:gd name="connsiteX1-33" fmla="*/ 4249440 w 6063000"/>
              <a:gd name="connsiteY1-34" fmla="*/ 76 h 4876989"/>
              <a:gd name="connsiteX2-35" fmla="*/ 6063000 w 6063000"/>
              <a:gd name="connsiteY2-36" fmla="*/ 2941396 h 4876989"/>
              <a:gd name="connsiteX3-37" fmla="*/ 3045480 w 6063000"/>
              <a:gd name="connsiteY3-38" fmla="*/ 4876876 h 4876989"/>
              <a:gd name="connsiteX4-39" fmla="*/ 12720 w 6063000"/>
              <a:gd name="connsiteY4-40" fmla="*/ 3017596 h 4876989"/>
              <a:gd name="connsiteX0-41" fmla="*/ 20699 w 6070979"/>
              <a:gd name="connsiteY0-42" fmla="*/ 3017596 h 4878089"/>
              <a:gd name="connsiteX1-43" fmla="*/ 4257419 w 6070979"/>
              <a:gd name="connsiteY1-44" fmla="*/ 76 h 4878089"/>
              <a:gd name="connsiteX2-45" fmla="*/ 6070979 w 6070979"/>
              <a:gd name="connsiteY2-46" fmla="*/ 2941396 h 4878089"/>
              <a:gd name="connsiteX3-47" fmla="*/ 3053459 w 6070979"/>
              <a:gd name="connsiteY3-48" fmla="*/ 4876876 h 4878089"/>
              <a:gd name="connsiteX4-49" fmla="*/ 20699 w 6070979"/>
              <a:gd name="connsiteY4-50" fmla="*/ 3017596 h 487808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70979" h="4878089">
                <a:moveTo>
                  <a:pt x="20699" y="3017596"/>
                </a:moveTo>
                <a:cubicBezTo>
                  <a:pt x="282319" y="1198956"/>
                  <a:pt x="3249039" y="12776"/>
                  <a:pt x="4257419" y="76"/>
                </a:cubicBezTo>
                <a:cubicBezTo>
                  <a:pt x="5265799" y="-12624"/>
                  <a:pt x="6070979" y="1569454"/>
                  <a:pt x="6070979" y="2941396"/>
                </a:cubicBezTo>
                <a:cubicBezTo>
                  <a:pt x="6070979" y="4313338"/>
                  <a:pt x="4061839" y="4864176"/>
                  <a:pt x="3053459" y="4876876"/>
                </a:cubicBezTo>
                <a:cubicBezTo>
                  <a:pt x="2045079" y="4889576"/>
                  <a:pt x="-240921" y="4836236"/>
                  <a:pt x="20699" y="3017596"/>
                </a:cubicBezTo>
                <a:close/>
              </a:path>
            </a:pathLst>
          </a:custGeom>
          <a:solidFill>
            <a:srgbClr val="91C7F6">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 name="图片 3"/>
          <p:cNvPicPr>
            <a:picLocks noChangeAspect="1"/>
          </p:cNvPicPr>
          <p:nvPr/>
        </p:nvPicPr>
        <p:blipFill>
          <a:blip r:embed="rId5"/>
          <a:stretch>
            <a:fillRect/>
          </a:stretch>
        </p:blipFill>
        <p:spPr>
          <a:xfrm>
            <a:off x="7599680" y="3385820"/>
            <a:ext cx="3453130" cy="2797175"/>
          </a:xfrm>
          <a:prstGeom prst="rect">
            <a:avLst/>
          </a:prstGeom>
        </p:spPr>
      </p:pic>
      <p:sp>
        <p:nvSpPr>
          <p:cNvPr id="5" name="文本框 4"/>
          <p:cNvSpPr txBox="1"/>
          <p:nvPr/>
        </p:nvSpPr>
        <p:spPr>
          <a:xfrm>
            <a:off x="1167130" y="2110105"/>
            <a:ext cx="6431915" cy="2399665"/>
          </a:xfrm>
          <a:prstGeom prst="rect">
            <a:avLst/>
          </a:prstGeom>
          <a:noFill/>
        </p:spPr>
        <p:txBody>
          <a:bodyPr wrap="square" rtlCol="0" anchor="t">
            <a:spAutoFit/>
          </a:bodyPr>
          <a:lstStyle/>
          <a:p>
            <a:pPr indent="584200" algn="just">
              <a:lnSpc>
                <a:spcPct val="150000"/>
              </a:lnSpc>
              <a:buClrTx/>
              <a:buSzTx/>
              <a:buFontTx/>
              <a:extLst>
                <a:ext uri="{35155182-B16C-46BC-9424-99874614C6A1}">
                  <wpsdc:indentchars xmlns:wpsdc="http://www.wps.cn/officeDocument/2017/drawingmlCustomData" xmlns="" val="200" checksum="3209689083"/>
                </a:ext>
              </a:extLst>
            </a:pPr>
            <a:r>
              <a:rPr sz="2000" spc="300" dirty="0">
                <a:cs typeface="+mn-ea"/>
                <a:sym typeface="+mn-ea"/>
              </a:rPr>
              <a:t>Checkstyle是一款检查java程序代码样式的工具，可以有效的帮助我们检视代码以便更好的遵循代码编写标准，特别适用于小组开发时彼此间的样式规范和统一。Checkstyle提供了高可配置性，以便适用于各种代码规范。</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15"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109" y="994052"/>
            <a:ext cx="5448300" cy="783590"/>
          </a:xfrm>
          <a:prstGeom prst="rect">
            <a:avLst/>
          </a:prstGeom>
          <a:noFill/>
        </p:spPr>
        <p:txBody>
          <a:bodyPr wrap="square" rtlCol="0">
            <a:spAutoFit/>
          </a:bodyPr>
          <a:lstStyle/>
          <a:p>
            <a:r>
              <a:rPr lang="en-US" altLang="zh-CN" sz="4500" b="1" i="1" spc="600" dirty="0">
                <a:cs typeface="+mn-ea"/>
                <a:sym typeface="+mn-lt"/>
              </a:rPr>
              <a:t>Checkstyle</a:t>
            </a:r>
            <a:r>
              <a:rPr lang="zh-CN" altLang="en-US" sz="4500" b="1" i="1" spc="600" dirty="0">
                <a:solidFill>
                  <a:srgbClr val="FF0000"/>
                </a:solidFill>
                <a:cs typeface="+mn-ea"/>
                <a:sym typeface="+mn-lt"/>
              </a:rPr>
              <a:t>安装</a:t>
            </a:r>
          </a:p>
        </p:txBody>
      </p:sp>
      <p:sp>
        <p:nvSpPr>
          <p:cNvPr id="2" name="文本框 1"/>
          <p:cNvSpPr txBox="1"/>
          <p:nvPr/>
        </p:nvSpPr>
        <p:spPr>
          <a:xfrm>
            <a:off x="1167130" y="2110105"/>
            <a:ext cx="9885680" cy="368300"/>
          </a:xfrm>
          <a:prstGeom prst="rect">
            <a:avLst/>
          </a:prstGeom>
          <a:noFill/>
        </p:spPr>
        <p:txBody>
          <a:bodyPr wrap="square" rtlCol="0" anchor="t">
            <a:spAutoFit/>
          </a:bodyPr>
          <a:lstStyle/>
          <a:p>
            <a:endParaRPr lang="zh-CN" altLang="en-US"/>
          </a:p>
        </p:txBody>
      </p:sp>
      <p:pic>
        <p:nvPicPr>
          <p:cNvPr id="6" name="图片 5"/>
          <p:cNvPicPr>
            <a:picLocks noChangeAspect="1"/>
          </p:cNvPicPr>
          <p:nvPr/>
        </p:nvPicPr>
        <p:blipFill>
          <a:blip r:embed="rId5"/>
          <a:srcRect l="17626" t="255" r="46740" b="54938"/>
          <a:stretch>
            <a:fillRect/>
          </a:stretch>
        </p:blipFill>
        <p:spPr>
          <a:xfrm>
            <a:off x="713105" y="2785110"/>
            <a:ext cx="5213350" cy="3687445"/>
          </a:xfrm>
          <a:prstGeom prst="rect">
            <a:avLst/>
          </a:prstGeom>
        </p:spPr>
      </p:pic>
      <p:pic>
        <p:nvPicPr>
          <p:cNvPr id="7" name="图片 6"/>
          <p:cNvPicPr>
            <a:picLocks noChangeAspect="1"/>
          </p:cNvPicPr>
          <p:nvPr/>
        </p:nvPicPr>
        <p:blipFill>
          <a:blip r:embed="rId6"/>
          <a:stretch>
            <a:fillRect/>
          </a:stretch>
        </p:blipFill>
        <p:spPr>
          <a:xfrm>
            <a:off x="7811770" y="496570"/>
            <a:ext cx="4041775" cy="6062980"/>
          </a:xfrm>
          <a:prstGeom prst="rect">
            <a:avLst/>
          </a:prstGeom>
        </p:spPr>
      </p:pic>
      <p:sp>
        <p:nvSpPr>
          <p:cNvPr id="8" name="文本框 7"/>
          <p:cNvSpPr txBox="1"/>
          <p:nvPr/>
        </p:nvSpPr>
        <p:spPr>
          <a:xfrm>
            <a:off x="1167130" y="2110105"/>
            <a:ext cx="6431915" cy="553085"/>
          </a:xfrm>
          <a:prstGeom prst="rect">
            <a:avLst/>
          </a:prstGeom>
          <a:noFill/>
        </p:spPr>
        <p:txBody>
          <a:bodyPr wrap="square" rtlCol="0" anchor="t">
            <a:spAutoFit/>
          </a:bodyPr>
          <a:lstStyle/>
          <a:p>
            <a:pPr indent="584200" algn="just">
              <a:lnSpc>
                <a:spcPct val="150000"/>
              </a:lnSpc>
              <a:buClrTx/>
              <a:buSzTx/>
              <a:buFontTx/>
              <a:extLst>
                <a:ext uri="{35155182-B16C-46BC-9424-99874614C6A1}">
                  <wpsdc:indentchars xmlns:wpsdc="http://www.wps.cn/officeDocument/2017/drawingmlCustomData" xmlns="" val="200" checksum="3209689083"/>
                </a:ext>
              </a:extLst>
            </a:pPr>
            <a:r>
              <a:rPr lang="zh-CN" altLang="en-US" sz="2000" spc="300" dirty="0">
                <a:cs typeface="+mn-ea"/>
                <a:sym typeface="+mn-ea"/>
              </a:rPr>
              <a:t>一、在线安装</a:t>
            </a:r>
          </a:p>
        </p:txBody>
      </p:sp>
      <p:sp>
        <p:nvSpPr>
          <p:cNvPr id="9" name="右箭头 8"/>
          <p:cNvSpPr/>
          <p:nvPr/>
        </p:nvSpPr>
        <p:spPr>
          <a:xfrm>
            <a:off x="6217285" y="3864610"/>
            <a:ext cx="1095375"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15"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109" y="994052"/>
            <a:ext cx="5448300" cy="783590"/>
          </a:xfrm>
          <a:prstGeom prst="rect">
            <a:avLst/>
          </a:prstGeom>
          <a:noFill/>
        </p:spPr>
        <p:txBody>
          <a:bodyPr wrap="square" rtlCol="0">
            <a:spAutoFit/>
          </a:bodyPr>
          <a:lstStyle/>
          <a:p>
            <a:r>
              <a:rPr lang="en-US" altLang="zh-CN" sz="4500" b="1" i="1" spc="600" dirty="0">
                <a:cs typeface="+mn-ea"/>
                <a:sym typeface="+mn-lt"/>
              </a:rPr>
              <a:t>Checkstyle</a:t>
            </a:r>
            <a:r>
              <a:rPr lang="zh-CN" altLang="en-US" sz="4500" b="1" i="1" spc="600" dirty="0">
                <a:solidFill>
                  <a:srgbClr val="FF0000"/>
                </a:solidFill>
                <a:cs typeface="+mn-ea"/>
                <a:sym typeface="+mn-lt"/>
              </a:rPr>
              <a:t>安装</a:t>
            </a:r>
          </a:p>
        </p:txBody>
      </p:sp>
      <p:pic>
        <p:nvPicPr>
          <p:cNvPr id="3" name="图片 2"/>
          <p:cNvPicPr>
            <a:picLocks noChangeAspect="1"/>
          </p:cNvPicPr>
          <p:nvPr/>
        </p:nvPicPr>
        <p:blipFill>
          <a:blip r:embed="rId5"/>
          <a:srcRect l="1812" b="58307"/>
          <a:stretch>
            <a:fillRect/>
          </a:stretch>
        </p:blipFill>
        <p:spPr>
          <a:xfrm>
            <a:off x="974090" y="2560955"/>
            <a:ext cx="4427220" cy="2820035"/>
          </a:xfrm>
          <a:prstGeom prst="rect">
            <a:avLst/>
          </a:prstGeom>
        </p:spPr>
      </p:pic>
      <p:pic>
        <p:nvPicPr>
          <p:cNvPr id="4" name="图片 3"/>
          <p:cNvPicPr>
            <a:picLocks noChangeAspect="1"/>
          </p:cNvPicPr>
          <p:nvPr/>
        </p:nvPicPr>
        <p:blipFill>
          <a:blip r:embed="rId6"/>
          <a:stretch>
            <a:fillRect/>
          </a:stretch>
        </p:blipFill>
        <p:spPr>
          <a:xfrm>
            <a:off x="7723683" y="124142"/>
            <a:ext cx="4363085" cy="6544945"/>
          </a:xfrm>
          <a:prstGeom prst="rect">
            <a:avLst/>
          </a:prstGeom>
        </p:spPr>
      </p:pic>
      <p:sp>
        <p:nvSpPr>
          <p:cNvPr id="5" name="矩形 4"/>
          <p:cNvSpPr/>
          <p:nvPr/>
        </p:nvSpPr>
        <p:spPr>
          <a:xfrm>
            <a:off x="974090" y="3396615"/>
            <a:ext cx="1612900" cy="629920"/>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a:off x="5902325" y="3661410"/>
            <a:ext cx="1095375"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0820399" y="3749992"/>
            <a:ext cx="1013819" cy="441960"/>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492125" y="-347345"/>
            <a:ext cx="2604770" cy="262572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088239" y="963572"/>
            <a:ext cx="5448300" cy="783590"/>
          </a:xfrm>
          <a:prstGeom prst="rect">
            <a:avLst/>
          </a:prstGeom>
          <a:noFill/>
        </p:spPr>
        <p:txBody>
          <a:bodyPr wrap="square" rtlCol="0">
            <a:spAutoFit/>
          </a:bodyPr>
          <a:lstStyle/>
          <a:p>
            <a:r>
              <a:rPr lang="zh-CN" altLang="en-US" sz="4500" b="1" i="1" spc="600" dirty="0">
                <a:solidFill>
                  <a:prstClr val="black"/>
                </a:solidFill>
                <a:cs typeface="+mn-ea"/>
                <a:sym typeface="+mn-lt"/>
              </a:rPr>
              <a:t>开源软件</a:t>
            </a:r>
          </a:p>
        </p:txBody>
      </p:sp>
      <p:pic>
        <p:nvPicPr>
          <p:cNvPr id="2" name="图片 1"/>
          <p:cNvPicPr>
            <a:picLocks noChangeAspect="1"/>
          </p:cNvPicPr>
          <p:nvPr/>
        </p:nvPicPr>
        <p:blipFill>
          <a:blip r:embed="rId5" cstate="screen"/>
          <a:stretch>
            <a:fillRect/>
          </a:stretch>
        </p:blipFill>
        <p:spPr>
          <a:xfrm>
            <a:off x="965866" y="2595271"/>
            <a:ext cx="717711" cy="784166"/>
          </a:xfrm>
          <a:prstGeom prst="rect">
            <a:avLst/>
          </a:prstGeom>
        </p:spPr>
      </p:pic>
      <p:grpSp>
        <p:nvGrpSpPr>
          <p:cNvPr id="3" name="组合 2"/>
          <p:cNvGrpSpPr/>
          <p:nvPr/>
        </p:nvGrpSpPr>
        <p:grpSpPr>
          <a:xfrm>
            <a:off x="1066649" y="2756130"/>
            <a:ext cx="8962390" cy="1568450"/>
            <a:chOff x="1013309" y="830175"/>
            <a:chExt cx="8962390" cy="1568450"/>
          </a:xfrm>
        </p:grpSpPr>
        <p:sp>
          <p:nvSpPr>
            <p:cNvPr id="4" name="文本框 3"/>
            <p:cNvSpPr txBox="1"/>
            <p:nvPr/>
          </p:nvSpPr>
          <p:spPr>
            <a:xfrm>
              <a:off x="1972794" y="830175"/>
              <a:ext cx="3576955" cy="553085"/>
            </a:xfrm>
            <a:prstGeom prst="rect">
              <a:avLst/>
            </a:prstGeom>
            <a:noFill/>
          </p:spPr>
          <p:txBody>
            <a:bodyPr wrap="square" rtlCol="0">
              <a:spAutoFit/>
            </a:bodyPr>
            <a:lstStyle/>
            <a:p>
              <a:r>
                <a:rPr lang="zh-CN" altLang="en-US" sz="3000" spc="300" dirty="0">
                  <a:cs typeface="+mn-ea"/>
                  <a:sym typeface="+mn-lt"/>
                </a:rPr>
                <a:t>开源软件的定义</a:t>
              </a:r>
            </a:p>
          </p:txBody>
        </p:sp>
        <p:sp>
          <p:nvSpPr>
            <p:cNvPr id="6" name="文本框 5"/>
            <p:cNvSpPr txBox="1"/>
            <p:nvPr/>
          </p:nvSpPr>
          <p:spPr>
            <a:xfrm>
              <a:off x="1013309" y="1383895"/>
              <a:ext cx="8962390" cy="1014730"/>
            </a:xfrm>
            <a:prstGeom prst="rect">
              <a:avLst/>
            </a:prstGeom>
            <a:noFill/>
          </p:spPr>
          <p:txBody>
            <a:bodyPr wrap="square" rtlCol="0">
              <a:spAutoFit/>
            </a:bodyPr>
            <a:lstStyle/>
            <a:p>
              <a:pPr algn="just">
                <a:lnSpc>
                  <a:spcPct val="150000"/>
                </a:lnSpc>
              </a:pPr>
              <a:r>
                <a:rPr lang="en-US" altLang="zh-CN" sz="2000" spc="300" dirty="0">
                  <a:cs typeface="+mn-ea"/>
                  <a:sym typeface="+mn-lt"/>
                </a:rPr>
                <a:t>     </a:t>
              </a:r>
              <a:r>
                <a:rPr lang="zh-CN" altLang="en-US" sz="2000" spc="300" dirty="0">
                  <a:cs typeface="+mn-ea"/>
                  <a:sym typeface="+mn-lt"/>
                </a:rPr>
                <a:t>源代码开放的软件，</a:t>
              </a:r>
              <a:r>
                <a:rPr sz="2000" spc="300" dirty="0">
                  <a:cs typeface="+mn-ea"/>
                  <a:sym typeface="+mn-lt"/>
                </a:rPr>
                <a:t>其源码可以被公众使用的软件，并且此软件的使用，修改和分发也不受许可证的限制</a:t>
              </a:r>
              <a:r>
                <a:rPr lang="zh-CN" sz="2000" spc="300" dirty="0">
                  <a:cs typeface="+mn-ea"/>
                  <a:sym typeface="+mn-lt"/>
                </a:rPr>
                <a:t>。</a:t>
              </a:r>
            </a:p>
          </p:txBody>
        </p:sp>
      </p:grpSp>
      <p:grpSp>
        <p:nvGrpSpPr>
          <p:cNvPr id="11" name="组合 10"/>
          <p:cNvGrpSpPr/>
          <p:nvPr/>
        </p:nvGrpSpPr>
        <p:grpSpPr>
          <a:xfrm>
            <a:off x="965835" y="4558665"/>
            <a:ext cx="9657715" cy="1567864"/>
            <a:chOff x="1013309" y="3829094"/>
            <a:chExt cx="4018109" cy="1568512"/>
          </a:xfrm>
        </p:grpSpPr>
        <p:sp>
          <p:nvSpPr>
            <p:cNvPr id="23" name="文本框 22"/>
            <p:cNvSpPr txBox="1"/>
            <p:nvPr/>
          </p:nvSpPr>
          <p:spPr>
            <a:xfrm>
              <a:off x="1454463" y="3829094"/>
              <a:ext cx="3576955" cy="553314"/>
            </a:xfrm>
            <a:prstGeom prst="rect">
              <a:avLst/>
            </a:prstGeom>
            <a:noFill/>
          </p:spPr>
          <p:txBody>
            <a:bodyPr wrap="square" rtlCol="0">
              <a:spAutoFit/>
            </a:bodyPr>
            <a:lstStyle/>
            <a:p>
              <a:r>
                <a:rPr lang="zh-CN" altLang="en-US" sz="3000" spc="300" dirty="0">
                  <a:cs typeface="+mn-ea"/>
                  <a:sym typeface="+mn-lt"/>
                </a:rPr>
                <a:t>开源软件的意义</a:t>
              </a:r>
            </a:p>
          </p:txBody>
        </p:sp>
        <p:sp>
          <p:nvSpPr>
            <p:cNvPr id="24" name="文本框 23"/>
            <p:cNvSpPr txBox="1"/>
            <p:nvPr/>
          </p:nvSpPr>
          <p:spPr>
            <a:xfrm>
              <a:off x="1013309" y="4382457"/>
              <a:ext cx="3779702" cy="1015149"/>
            </a:xfrm>
            <a:prstGeom prst="rect">
              <a:avLst/>
            </a:prstGeom>
            <a:noFill/>
          </p:spPr>
          <p:txBody>
            <a:bodyPr wrap="square" rtlCol="0">
              <a:spAutoFit/>
            </a:bodyPr>
            <a:lstStyle/>
            <a:p>
              <a:pPr algn="just">
                <a:lnSpc>
                  <a:spcPct val="150000"/>
                </a:lnSpc>
              </a:pPr>
              <a:r>
                <a:rPr lang="en-US" altLang="zh-CN" sz="2000" spc="300" dirty="0">
                  <a:cs typeface="+mn-ea"/>
                  <a:sym typeface="+mn-lt"/>
                </a:rPr>
                <a:t>      1.</a:t>
              </a:r>
              <a:r>
                <a:rPr lang="zh-CN" altLang="en-US" sz="2000" spc="300" dirty="0">
                  <a:cs typeface="+mn-ea"/>
                  <a:sym typeface="+mn-lt"/>
                </a:rPr>
                <a:t>可以减少开发周期，因为源代码开放了，只需要稍做修改就可以嵌入到产品中去；</a:t>
              </a:r>
              <a:r>
                <a:rPr lang="en-US" altLang="zh-CN" sz="2000" spc="300" dirty="0">
                  <a:cs typeface="+mn-ea"/>
                  <a:sym typeface="+mn-lt"/>
                </a:rPr>
                <a:t>2.</a:t>
              </a:r>
              <a:r>
                <a:rPr lang="zh-CN" altLang="en-US" sz="2000" spc="300" dirty="0">
                  <a:cs typeface="+mn-ea"/>
                  <a:sym typeface="+mn-lt"/>
                </a:rPr>
                <a:t>可以降低成本。</a:t>
              </a:r>
            </a:p>
          </p:txBody>
        </p:sp>
      </p:grpSp>
      <p:pic>
        <p:nvPicPr>
          <p:cNvPr id="7" name="图片 6"/>
          <p:cNvPicPr>
            <a:picLocks noChangeAspect="1"/>
          </p:cNvPicPr>
          <p:nvPr/>
        </p:nvPicPr>
        <p:blipFill>
          <a:blip r:embed="rId5" cstate="screen"/>
          <a:stretch>
            <a:fillRect/>
          </a:stretch>
        </p:blipFill>
        <p:spPr>
          <a:xfrm>
            <a:off x="965866" y="4443121"/>
            <a:ext cx="717711" cy="78416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15"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109" y="994052"/>
            <a:ext cx="5448300" cy="783590"/>
          </a:xfrm>
          <a:prstGeom prst="rect">
            <a:avLst/>
          </a:prstGeom>
          <a:noFill/>
        </p:spPr>
        <p:txBody>
          <a:bodyPr wrap="square" rtlCol="0">
            <a:spAutoFit/>
          </a:bodyPr>
          <a:lstStyle/>
          <a:p>
            <a:r>
              <a:rPr lang="en-US" altLang="zh-CN" sz="4500" b="1" i="1" spc="600" dirty="0">
                <a:cs typeface="+mn-ea"/>
                <a:sym typeface="+mn-lt"/>
              </a:rPr>
              <a:t>Checkstyle</a:t>
            </a:r>
            <a:r>
              <a:rPr lang="zh-CN" altLang="en-US" sz="4500" b="1" i="1" spc="600" dirty="0">
                <a:solidFill>
                  <a:srgbClr val="FF0000"/>
                </a:solidFill>
                <a:cs typeface="+mn-ea"/>
                <a:sym typeface="+mn-lt"/>
              </a:rPr>
              <a:t>安装</a:t>
            </a:r>
          </a:p>
        </p:txBody>
      </p:sp>
      <p:pic>
        <p:nvPicPr>
          <p:cNvPr id="5" name="图片 4"/>
          <p:cNvPicPr>
            <a:picLocks noChangeAspect="1"/>
          </p:cNvPicPr>
          <p:nvPr/>
        </p:nvPicPr>
        <p:blipFill>
          <a:blip r:embed="rId5"/>
          <a:srcRect l="754" t="54286"/>
          <a:stretch>
            <a:fillRect/>
          </a:stretch>
        </p:blipFill>
        <p:spPr>
          <a:xfrm>
            <a:off x="1329690" y="2226310"/>
            <a:ext cx="4764405" cy="3291840"/>
          </a:xfrm>
          <a:prstGeom prst="rect">
            <a:avLst/>
          </a:prstGeom>
        </p:spPr>
      </p:pic>
      <p:sp>
        <p:nvSpPr>
          <p:cNvPr id="6" name="矩形 5"/>
          <p:cNvSpPr/>
          <p:nvPr/>
        </p:nvSpPr>
        <p:spPr>
          <a:xfrm>
            <a:off x="1341120" y="4004945"/>
            <a:ext cx="2677795" cy="305435"/>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018915" y="4979035"/>
            <a:ext cx="1125855" cy="427355"/>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661035" y="4004945"/>
            <a:ext cx="354965" cy="365125"/>
          </a:xfrm>
          <a:prstGeom prst="ellipse">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404360" y="5659755"/>
            <a:ext cx="354965" cy="365125"/>
          </a:xfrm>
          <a:prstGeom prst="ellipse">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676275" y="4004945"/>
            <a:ext cx="324485" cy="368300"/>
          </a:xfrm>
          <a:prstGeom prst="rect">
            <a:avLst/>
          </a:prstGeom>
          <a:noFill/>
        </p:spPr>
        <p:txBody>
          <a:bodyPr wrap="square" rtlCol="0">
            <a:spAutoFit/>
          </a:bodyPr>
          <a:lstStyle/>
          <a:p>
            <a:r>
              <a:rPr lang="en-US" altLang="zh-CN"/>
              <a:t>1</a:t>
            </a:r>
          </a:p>
        </p:txBody>
      </p:sp>
      <p:sp>
        <p:nvSpPr>
          <p:cNvPr id="11" name="文本框 10"/>
          <p:cNvSpPr txBox="1"/>
          <p:nvPr/>
        </p:nvSpPr>
        <p:spPr>
          <a:xfrm>
            <a:off x="4404360" y="5659755"/>
            <a:ext cx="324485" cy="368300"/>
          </a:xfrm>
          <a:prstGeom prst="rect">
            <a:avLst/>
          </a:prstGeom>
          <a:noFill/>
        </p:spPr>
        <p:txBody>
          <a:bodyPr wrap="square" rtlCol="0">
            <a:spAutoFit/>
          </a:bodyPr>
          <a:lstStyle/>
          <a:p>
            <a:r>
              <a:rPr lang="en-US" altLang="zh-CN"/>
              <a:t>2</a:t>
            </a:r>
          </a:p>
        </p:txBody>
      </p:sp>
      <p:pic>
        <p:nvPicPr>
          <p:cNvPr id="12" name="图片 11"/>
          <p:cNvPicPr>
            <a:picLocks noChangeAspect="1"/>
          </p:cNvPicPr>
          <p:nvPr/>
        </p:nvPicPr>
        <p:blipFill>
          <a:blip r:embed="rId6"/>
          <a:stretch>
            <a:fillRect/>
          </a:stretch>
        </p:blipFill>
        <p:spPr>
          <a:xfrm>
            <a:off x="7069455" y="2226310"/>
            <a:ext cx="4861560" cy="1668780"/>
          </a:xfrm>
          <a:prstGeom prst="rect">
            <a:avLst/>
          </a:prstGeom>
        </p:spPr>
      </p:pic>
      <p:pic>
        <p:nvPicPr>
          <p:cNvPr id="13" name="图片 12"/>
          <p:cNvPicPr>
            <a:picLocks noChangeAspect="1"/>
          </p:cNvPicPr>
          <p:nvPr/>
        </p:nvPicPr>
        <p:blipFill>
          <a:blip r:embed="rId7"/>
          <a:stretch>
            <a:fillRect/>
          </a:stretch>
        </p:blipFill>
        <p:spPr>
          <a:xfrm>
            <a:off x="7069455" y="4730750"/>
            <a:ext cx="4811395" cy="1430020"/>
          </a:xfrm>
          <a:prstGeom prst="rect">
            <a:avLst/>
          </a:prstGeom>
        </p:spPr>
      </p:pic>
      <p:sp>
        <p:nvSpPr>
          <p:cNvPr id="14" name="矩形 13"/>
          <p:cNvSpPr/>
          <p:nvPr/>
        </p:nvSpPr>
        <p:spPr>
          <a:xfrm>
            <a:off x="8937625" y="3353435"/>
            <a:ext cx="1125855" cy="427355"/>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9829800" y="5659755"/>
            <a:ext cx="1125855" cy="427355"/>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右箭头 16"/>
          <p:cNvSpPr/>
          <p:nvPr/>
        </p:nvSpPr>
        <p:spPr>
          <a:xfrm>
            <a:off x="6094095" y="2988310"/>
            <a:ext cx="1095375"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右箭头 17"/>
          <p:cNvSpPr/>
          <p:nvPr/>
        </p:nvSpPr>
        <p:spPr>
          <a:xfrm rot="5400000">
            <a:off x="8927465" y="4145915"/>
            <a:ext cx="1095375"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15"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109" y="994052"/>
            <a:ext cx="5448300" cy="783590"/>
          </a:xfrm>
          <a:prstGeom prst="rect">
            <a:avLst/>
          </a:prstGeom>
          <a:noFill/>
        </p:spPr>
        <p:txBody>
          <a:bodyPr wrap="square" rtlCol="0">
            <a:spAutoFit/>
          </a:bodyPr>
          <a:lstStyle/>
          <a:p>
            <a:r>
              <a:rPr lang="en-US" altLang="zh-CN" sz="4500" b="1" i="1" spc="600" dirty="0">
                <a:cs typeface="+mn-ea"/>
                <a:sym typeface="+mn-lt"/>
              </a:rPr>
              <a:t>Checkstyle</a:t>
            </a:r>
            <a:r>
              <a:rPr lang="zh-CN" altLang="en-US" sz="4500" b="1" i="1" spc="600" dirty="0">
                <a:solidFill>
                  <a:srgbClr val="FF0000"/>
                </a:solidFill>
                <a:cs typeface="+mn-ea"/>
                <a:sym typeface="+mn-lt"/>
              </a:rPr>
              <a:t>安装</a:t>
            </a:r>
          </a:p>
        </p:txBody>
      </p:sp>
      <p:sp>
        <p:nvSpPr>
          <p:cNvPr id="2" name="文本框 1"/>
          <p:cNvSpPr txBox="1"/>
          <p:nvPr/>
        </p:nvSpPr>
        <p:spPr>
          <a:xfrm>
            <a:off x="1167130" y="2110105"/>
            <a:ext cx="9885680" cy="368300"/>
          </a:xfrm>
          <a:prstGeom prst="rect">
            <a:avLst/>
          </a:prstGeom>
          <a:noFill/>
        </p:spPr>
        <p:txBody>
          <a:bodyPr wrap="square" rtlCol="0" anchor="t">
            <a:spAutoFit/>
          </a:bodyPr>
          <a:lstStyle/>
          <a:p>
            <a:endParaRPr lang="zh-CN" altLang="en-US"/>
          </a:p>
        </p:txBody>
      </p:sp>
      <p:sp>
        <p:nvSpPr>
          <p:cNvPr id="8" name="文本框 7"/>
          <p:cNvSpPr txBox="1"/>
          <p:nvPr/>
        </p:nvSpPr>
        <p:spPr>
          <a:xfrm>
            <a:off x="1167130" y="2110105"/>
            <a:ext cx="10215245" cy="1476375"/>
          </a:xfrm>
          <a:prstGeom prst="rect">
            <a:avLst/>
          </a:prstGeom>
          <a:noFill/>
        </p:spPr>
        <p:txBody>
          <a:bodyPr wrap="square" rtlCol="0" anchor="t">
            <a:spAutoFit/>
          </a:bodyPr>
          <a:lstStyle/>
          <a:p>
            <a:pPr indent="584200" algn="just">
              <a:lnSpc>
                <a:spcPct val="150000"/>
              </a:lnSpc>
              <a:buClrTx/>
              <a:buSzTx/>
              <a:buFontTx/>
              <a:extLst>
                <a:ext uri="{35155182-B16C-46BC-9424-99874614C6A1}">
                  <wpsdc:indentchars xmlns:wpsdc="http://www.wps.cn/officeDocument/2017/drawingmlCustomData" xmlns="" val="200" checksum="3209689083"/>
                </a:ext>
              </a:extLst>
            </a:pPr>
            <a:r>
              <a:rPr lang="zh-CN" altLang="en-US" sz="2000" spc="300" dirty="0">
                <a:cs typeface="+mn-ea"/>
                <a:sym typeface="+mn-ea"/>
              </a:rPr>
              <a:t>二、离线安装</a:t>
            </a:r>
          </a:p>
          <a:p>
            <a:pPr indent="584200" algn="just">
              <a:lnSpc>
                <a:spcPct val="150000"/>
              </a:lnSpc>
              <a:buClrTx/>
              <a:buSzTx/>
              <a:buFontTx/>
              <a:extLst>
                <a:ext uri="{35155182-B16C-46BC-9424-99874614C6A1}">
                  <wpsdc:indentchars xmlns:wpsdc="http://www.wps.cn/officeDocument/2017/drawingmlCustomData" xmlns="" val="200" checksum="3209689083"/>
                </a:ext>
              </a:extLst>
            </a:pPr>
            <a:r>
              <a:rPr lang="en-US" altLang="zh-CN" sz="2000" spc="300" dirty="0">
                <a:cs typeface="+mn-ea"/>
                <a:sym typeface="+mn-ea"/>
              </a:rPr>
              <a:t>1.下载离线安装包，可以使用百度查找下载地址，如图，进入下载页面后点击下</a:t>
            </a:r>
            <a:r>
              <a:rPr lang="zh-CN" altLang="en-US" sz="2000" spc="300" dirty="0">
                <a:cs typeface="+mn-ea"/>
                <a:sym typeface="+mn-ea"/>
              </a:rPr>
              <a:t>载。下载地址：</a:t>
            </a:r>
            <a:r>
              <a:rPr lang="zh-CN" altLang="en-US" sz="2000" u="sng" spc="300" dirty="0">
                <a:cs typeface="+mn-ea"/>
                <a:sym typeface="+mn-ea"/>
              </a:rPr>
              <a:t>http://sourceforge.net/projects/eclipse-cs/</a:t>
            </a:r>
          </a:p>
        </p:txBody>
      </p:sp>
      <p:pic>
        <p:nvPicPr>
          <p:cNvPr id="3" name="图片 2"/>
          <p:cNvPicPr>
            <a:picLocks noChangeAspect="1"/>
          </p:cNvPicPr>
          <p:nvPr/>
        </p:nvPicPr>
        <p:blipFill>
          <a:blip r:embed="rId5"/>
          <a:stretch>
            <a:fillRect/>
          </a:stretch>
        </p:blipFill>
        <p:spPr>
          <a:xfrm>
            <a:off x="4370070" y="3815715"/>
            <a:ext cx="3810000" cy="26136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15"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109" y="994052"/>
            <a:ext cx="5448300" cy="783590"/>
          </a:xfrm>
          <a:prstGeom prst="rect">
            <a:avLst/>
          </a:prstGeom>
          <a:noFill/>
        </p:spPr>
        <p:txBody>
          <a:bodyPr wrap="square" rtlCol="0">
            <a:spAutoFit/>
          </a:bodyPr>
          <a:lstStyle/>
          <a:p>
            <a:r>
              <a:rPr lang="en-US" altLang="zh-CN" sz="4500" b="1" i="1" spc="600" dirty="0">
                <a:cs typeface="+mn-ea"/>
                <a:sym typeface="+mn-lt"/>
              </a:rPr>
              <a:t>Checkstyle</a:t>
            </a:r>
            <a:r>
              <a:rPr lang="zh-CN" altLang="en-US" sz="4500" b="1" i="1" spc="600" dirty="0">
                <a:solidFill>
                  <a:srgbClr val="FF0000"/>
                </a:solidFill>
                <a:cs typeface="+mn-ea"/>
                <a:sym typeface="+mn-lt"/>
              </a:rPr>
              <a:t>安装</a:t>
            </a:r>
          </a:p>
        </p:txBody>
      </p:sp>
      <p:sp>
        <p:nvSpPr>
          <p:cNvPr id="2" name="文本框 1"/>
          <p:cNvSpPr txBox="1"/>
          <p:nvPr/>
        </p:nvSpPr>
        <p:spPr>
          <a:xfrm>
            <a:off x="1167130" y="2110105"/>
            <a:ext cx="10215245" cy="1014730"/>
          </a:xfrm>
          <a:prstGeom prst="rect">
            <a:avLst/>
          </a:prstGeom>
          <a:noFill/>
        </p:spPr>
        <p:txBody>
          <a:bodyPr wrap="square" rtlCol="0" anchor="t">
            <a:spAutoFit/>
          </a:bodyPr>
          <a:lstStyle/>
          <a:p>
            <a:pPr indent="584200" algn="just">
              <a:lnSpc>
                <a:spcPct val="150000"/>
              </a:lnSpc>
              <a:buClrTx/>
              <a:buSzTx/>
              <a:buFontTx/>
              <a:extLst>
                <a:ext uri="{35155182-B16C-46BC-9424-99874614C6A1}">
                  <wpsdc:indentchars xmlns:wpsdc="http://www.wps.cn/officeDocument/2017/drawingmlCustomData" xmlns="" val="200" checksum="3209689083"/>
                </a:ext>
              </a:extLst>
            </a:pPr>
            <a:r>
              <a:rPr lang="en-US" altLang="zh-CN" sz="2000" spc="300" dirty="0">
                <a:cs typeface="+mn-ea"/>
                <a:sym typeface="+mn-ea"/>
              </a:rPr>
              <a:t>2.</a:t>
            </a:r>
            <a:r>
              <a:rPr sz="2000" spc="300" dirty="0">
                <a:cs typeface="+mn-ea"/>
                <a:sym typeface="+mn-ea"/>
              </a:rPr>
              <a:t>下载完成后，打开下载的压缩文件，分别将features和plugins文件夹下的文件拷贝到eclipse安装目录下的features和plugins文件夹中，如图</a:t>
            </a:r>
            <a:r>
              <a:rPr lang="zh-CN" sz="2000" spc="300" dirty="0">
                <a:cs typeface="+mn-ea"/>
                <a:sym typeface="+mn-ea"/>
              </a:rPr>
              <a:t>。</a:t>
            </a:r>
          </a:p>
        </p:txBody>
      </p:sp>
      <p:pic>
        <p:nvPicPr>
          <p:cNvPr id="4" name="图片 3"/>
          <p:cNvPicPr>
            <a:picLocks noChangeAspect="1"/>
          </p:cNvPicPr>
          <p:nvPr/>
        </p:nvPicPr>
        <p:blipFill>
          <a:blip r:embed="rId5"/>
          <a:stretch>
            <a:fillRect/>
          </a:stretch>
        </p:blipFill>
        <p:spPr>
          <a:xfrm>
            <a:off x="3572510" y="3234055"/>
            <a:ext cx="5808345" cy="34734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15"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109" y="994052"/>
            <a:ext cx="5448300" cy="783590"/>
          </a:xfrm>
          <a:prstGeom prst="rect">
            <a:avLst/>
          </a:prstGeom>
          <a:noFill/>
        </p:spPr>
        <p:txBody>
          <a:bodyPr wrap="square" rtlCol="0">
            <a:spAutoFit/>
          </a:bodyPr>
          <a:lstStyle/>
          <a:p>
            <a:r>
              <a:rPr lang="en-US" altLang="zh-CN" sz="4500" b="1" i="1" spc="600" dirty="0">
                <a:cs typeface="+mn-ea"/>
                <a:sym typeface="+mn-lt"/>
              </a:rPr>
              <a:t>Checkstyle</a:t>
            </a:r>
            <a:r>
              <a:rPr lang="zh-CN" altLang="en-US" sz="4500" b="1" i="1" spc="600" dirty="0">
                <a:solidFill>
                  <a:srgbClr val="FF0000"/>
                </a:solidFill>
                <a:cs typeface="+mn-ea"/>
                <a:sym typeface="+mn-lt"/>
              </a:rPr>
              <a:t>安装</a:t>
            </a:r>
          </a:p>
        </p:txBody>
      </p:sp>
      <p:sp>
        <p:nvSpPr>
          <p:cNvPr id="2" name="文本框 1"/>
          <p:cNvSpPr txBox="1"/>
          <p:nvPr/>
        </p:nvSpPr>
        <p:spPr>
          <a:xfrm>
            <a:off x="1167130" y="2110105"/>
            <a:ext cx="10215245" cy="553085"/>
          </a:xfrm>
          <a:prstGeom prst="rect">
            <a:avLst/>
          </a:prstGeom>
          <a:noFill/>
        </p:spPr>
        <p:txBody>
          <a:bodyPr wrap="square" rtlCol="0" anchor="t">
            <a:spAutoFit/>
          </a:bodyPr>
          <a:lstStyle/>
          <a:p>
            <a:pPr indent="584200" algn="just">
              <a:lnSpc>
                <a:spcPct val="150000"/>
              </a:lnSpc>
              <a:buClrTx/>
              <a:buSzTx/>
              <a:buFontTx/>
              <a:extLst>
                <a:ext uri="{35155182-B16C-46BC-9424-99874614C6A1}">
                  <wpsdc:indentchars xmlns:wpsdc="http://www.wps.cn/officeDocument/2017/drawingmlCustomData" xmlns="" val="200" checksum="3209689083"/>
                </a:ext>
              </a:extLst>
            </a:pPr>
            <a:r>
              <a:rPr lang="en-US" altLang="zh-CN" sz="2000" spc="300" dirty="0">
                <a:cs typeface="+mn-ea"/>
                <a:sym typeface="+mn-ea"/>
              </a:rPr>
              <a:t>3.</a:t>
            </a:r>
            <a:r>
              <a:rPr lang="zh-CN" sz="2000" spc="300" dirty="0">
                <a:cs typeface="+mn-ea"/>
                <a:sym typeface="+mn-ea"/>
              </a:rPr>
              <a:t>重启</a:t>
            </a:r>
            <a:r>
              <a:rPr lang="en-US" altLang="zh-CN" sz="2000" spc="300" dirty="0">
                <a:cs typeface="+mn-ea"/>
                <a:sym typeface="+mn-ea"/>
              </a:rPr>
              <a:t>eclipse</a:t>
            </a:r>
            <a:r>
              <a:rPr lang="zh-CN" altLang="en-US" sz="2000" spc="300" dirty="0">
                <a:cs typeface="+mn-ea"/>
                <a:sym typeface="+mn-ea"/>
              </a:rPr>
              <a:t>。</a:t>
            </a:r>
          </a:p>
        </p:txBody>
      </p:sp>
      <p:pic>
        <p:nvPicPr>
          <p:cNvPr id="3" name="图片 2"/>
          <p:cNvPicPr>
            <a:picLocks noChangeAspect="1"/>
          </p:cNvPicPr>
          <p:nvPr/>
        </p:nvPicPr>
        <p:blipFill>
          <a:blip r:embed="rId5"/>
          <a:srcRect l="195" r="73542" b="42329"/>
          <a:stretch>
            <a:fillRect/>
          </a:stretch>
        </p:blipFill>
        <p:spPr>
          <a:xfrm>
            <a:off x="5151755" y="2267585"/>
            <a:ext cx="3481070" cy="4299585"/>
          </a:xfrm>
          <a:prstGeom prst="rect">
            <a:avLst/>
          </a:prstGeom>
        </p:spPr>
      </p:pic>
      <p:sp>
        <p:nvSpPr>
          <p:cNvPr id="5" name="矩形 4"/>
          <p:cNvSpPr/>
          <p:nvPr/>
        </p:nvSpPr>
        <p:spPr>
          <a:xfrm>
            <a:off x="5121275" y="6060440"/>
            <a:ext cx="1014730" cy="212725"/>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15"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109" y="994052"/>
            <a:ext cx="5448300" cy="783590"/>
          </a:xfrm>
          <a:prstGeom prst="rect">
            <a:avLst/>
          </a:prstGeom>
          <a:noFill/>
        </p:spPr>
        <p:txBody>
          <a:bodyPr wrap="square" rtlCol="0">
            <a:spAutoFit/>
          </a:bodyPr>
          <a:lstStyle/>
          <a:p>
            <a:r>
              <a:rPr lang="en-US" altLang="zh-CN" sz="4500" b="1" i="1" spc="600" dirty="0">
                <a:cs typeface="+mn-ea"/>
                <a:sym typeface="+mn-lt"/>
              </a:rPr>
              <a:t>Checkstyle</a:t>
            </a:r>
            <a:r>
              <a:rPr lang="zh-CN" altLang="en-US" sz="4500" b="1" i="1" spc="600" dirty="0">
                <a:solidFill>
                  <a:srgbClr val="FF0000"/>
                </a:solidFill>
                <a:cs typeface="+mn-ea"/>
                <a:sym typeface="+mn-lt"/>
              </a:rPr>
              <a:t>安装</a:t>
            </a:r>
          </a:p>
        </p:txBody>
      </p:sp>
      <p:sp>
        <p:nvSpPr>
          <p:cNvPr id="2" name="文本框 1"/>
          <p:cNvSpPr txBox="1"/>
          <p:nvPr/>
        </p:nvSpPr>
        <p:spPr>
          <a:xfrm>
            <a:off x="1156970" y="2099945"/>
            <a:ext cx="10215245" cy="553085"/>
          </a:xfrm>
          <a:prstGeom prst="rect">
            <a:avLst/>
          </a:prstGeom>
          <a:noFill/>
        </p:spPr>
        <p:txBody>
          <a:bodyPr wrap="square" rtlCol="0" anchor="t">
            <a:spAutoFit/>
          </a:bodyPr>
          <a:lstStyle/>
          <a:p>
            <a:pPr indent="584200" algn="just">
              <a:lnSpc>
                <a:spcPct val="150000"/>
              </a:lnSpc>
              <a:buClrTx/>
              <a:buSzTx/>
              <a:buFontTx/>
              <a:extLst>
                <a:ext uri="{35155182-B16C-46BC-9424-99874614C6A1}">
                  <wpsdc:indentchars xmlns:wpsdc="http://www.wps.cn/officeDocument/2017/drawingmlCustomData" xmlns="" val="200" checksum="3209689083"/>
                </a:ext>
              </a:extLst>
            </a:pPr>
            <a:r>
              <a:rPr lang="zh-CN" altLang="en-US" sz="2000" spc="300" dirty="0">
                <a:cs typeface="+mn-ea"/>
                <a:sym typeface="+mn-ea"/>
              </a:rPr>
              <a:t>三、</a:t>
            </a:r>
            <a:r>
              <a:rPr lang="zh-CN" sz="2000" spc="300" dirty="0">
                <a:cs typeface="+mn-ea"/>
                <a:sym typeface="+mn-ea"/>
              </a:rPr>
              <a:t>验证</a:t>
            </a:r>
            <a:r>
              <a:rPr lang="en-US" altLang="zh-CN" sz="2000" spc="300" dirty="0">
                <a:cs typeface="+mn-ea"/>
                <a:sym typeface="+mn-ea"/>
              </a:rPr>
              <a:t>checkstyle</a:t>
            </a:r>
            <a:r>
              <a:rPr lang="zh-CN" altLang="en-US" sz="2000" spc="300" dirty="0">
                <a:cs typeface="+mn-ea"/>
                <a:sym typeface="+mn-ea"/>
              </a:rPr>
              <a:t>是否安装成功。</a:t>
            </a:r>
          </a:p>
        </p:txBody>
      </p:sp>
      <p:pic>
        <p:nvPicPr>
          <p:cNvPr id="4" name="图片 3"/>
          <p:cNvPicPr>
            <a:picLocks noChangeAspect="1"/>
          </p:cNvPicPr>
          <p:nvPr/>
        </p:nvPicPr>
        <p:blipFill>
          <a:blip r:embed="rId5"/>
          <a:srcRect l="18299" t="2894" r="60842" b="72245"/>
          <a:stretch>
            <a:fillRect/>
          </a:stretch>
        </p:blipFill>
        <p:spPr>
          <a:xfrm>
            <a:off x="1518920" y="2966085"/>
            <a:ext cx="3051810" cy="2045970"/>
          </a:xfrm>
          <a:prstGeom prst="rect">
            <a:avLst/>
          </a:prstGeom>
        </p:spPr>
      </p:pic>
      <p:pic>
        <p:nvPicPr>
          <p:cNvPr id="7" name="图片 6"/>
          <p:cNvPicPr>
            <a:picLocks noChangeAspect="1"/>
          </p:cNvPicPr>
          <p:nvPr/>
        </p:nvPicPr>
        <p:blipFill>
          <a:blip r:embed="rId6"/>
          <a:srcRect b="45455"/>
          <a:stretch>
            <a:fillRect/>
          </a:stretch>
        </p:blipFill>
        <p:spPr>
          <a:xfrm>
            <a:off x="6589395" y="2873375"/>
            <a:ext cx="5602605" cy="3261360"/>
          </a:xfrm>
          <a:prstGeom prst="rect">
            <a:avLst/>
          </a:prstGeom>
        </p:spPr>
      </p:pic>
      <p:sp>
        <p:nvSpPr>
          <p:cNvPr id="17" name="右箭头 16"/>
          <p:cNvSpPr/>
          <p:nvPr/>
        </p:nvSpPr>
        <p:spPr>
          <a:xfrm>
            <a:off x="5080000" y="3627120"/>
            <a:ext cx="1095375"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15"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109" y="994052"/>
            <a:ext cx="5448300" cy="783590"/>
          </a:xfrm>
          <a:prstGeom prst="rect">
            <a:avLst/>
          </a:prstGeom>
          <a:noFill/>
        </p:spPr>
        <p:txBody>
          <a:bodyPr wrap="square" rtlCol="0">
            <a:spAutoFit/>
          </a:bodyPr>
          <a:lstStyle/>
          <a:p>
            <a:r>
              <a:rPr lang="en-US" altLang="zh-CN" sz="4500" b="1" i="1" spc="600" dirty="0">
                <a:cs typeface="+mn-ea"/>
                <a:sym typeface="+mn-lt"/>
              </a:rPr>
              <a:t>Checkstyle</a:t>
            </a:r>
            <a:r>
              <a:rPr lang="zh-CN" altLang="en-US" sz="4500" b="1" i="1" spc="600" dirty="0">
                <a:solidFill>
                  <a:srgbClr val="FF0000"/>
                </a:solidFill>
                <a:cs typeface="+mn-ea"/>
                <a:sym typeface="+mn-lt"/>
              </a:rPr>
              <a:t>设置</a:t>
            </a:r>
          </a:p>
        </p:txBody>
      </p:sp>
      <p:sp>
        <p:nvSpPr>
          <p:cNvPr id="2" name="文本框 1"/>
          <p:cNvSpPr txBox="1"/>
          <p:nvPr/>
        </p:nvSpPr>
        <p:spPr>
          <a:xfrm>
            <a:off x="1156970" y="2099945"/>
            <a:ext cx="8166735" cy="553085"/>
          </a:xfrm>
          <a:prstGeom prst="rect">
            <a:avLst/>
          </a:prstGeom>
          <a:noFill/>
        </p:spPr>
        <p:txBody>
          <a:bodyPr wrap="square" rtlCol="0" anchor="t">
            <a:spAutoFit/>
          </a:bodyPr>
          <a:lstStyle/>
          <a:p>
            <a:pPr indent="584200" algn="just">
              <a:lnSpc>
                <a:spcPct val="150000"/>
              </a:lnSpc>
              <a:buClrTx/>
              <a:buSzTx/>
              <a:buFontTx/>
              <a:extLst>
                <a:ext uri="{35155182-B16C-46BC-9424-99874614C6A1}">
                  <wpsdc:indentchars xmlns:wpsdc="http://www.wps.cn/officeDocument/2017/drawingmlCustomData" xmlns="" val="200" checksum="3209689083"/>
                </a:ext>
              </a:extLst>
            </a:pPr>
            <a:r>
              <a:rPr lang="en-US" sz="2000" spc="300" dirty="0">
                <a:cs typeface="+mn-ea"/>
                <a:sym typeface="+mn-ea"/>
              </a:rPr>
              <a:t>1</a:t>
            </a:r>
            <a:r>
              <a:rPr lang="zh-CN" altLang="en-US" sz="2000" spc="300" dirty="0">
                <a:cs typeface="+mn-ea"/>
                <a:sym typeface="+mn-ea"/>
              </a:rPr>
              <a:t>、进入Window--&gt;Preferences，勾选如下选项。</a:t>
            </a:r>
          </a:p>
        </p:txBody>
      </p:sp>
      <p:pic>
        <p:nvPicPr>
          <p:cNvPr id="3" name="图片 2"/>
          <p:cNvPicPr>
            <a:picLocks noChangeAspect="1"/>
          </p:cNvPicPr>
          <p:nvPr/>
        </p:nvPicPr>
        <p:blipFill>
          <a:blip r:embed="rId5"/>
          <a:srcRect b="49733"/>
          <a:stretch>
            <a:fillRect/>
          </a:stretch>
        </p:blipFill>
        <p:spPr>
          <a:xfrm>
            <a:off x="3322955" y="3057525"/>
            <a:ext cx="5791200" cy="3106420"/>
          </a:xfrm>
          <a:prstGeom prst="rect">
            <a:avLst/>
          </a:prstGeom>
        </p:spPr>
      </p:pic>
      <p:sp>
        <p:nvSpPr>
          <p:cNvPr id="5" name="矩形 4"/>
          <p:cNvSpPr/>
          <p:nvPr/>
        </p:nvSpPr>
        <p:spPr>
          <a:xfrm>
            <a:off x="4837430" y="4173855"/>
            <a:ext cx="3519805" cy="638810"/>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15"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109" y="994052"/>
            <a:ext cx="5448300" cy="783590"/>
          </a:xfrm>
          <a:prstGeom prst="rect">
            <a:avLst/>
          </a:prstGeom>
          <a:noFill/>
        </p:spPr>
        <p:txBody>
          <a:bodyPr wrap="square" rtlCol="0">
            <a:spAutoFit/>
          </a:bodyPr>
          <a:lstStyle/>
          <a:p>
            <a:r>
              <a:rPr lang="en-US" altLang="zh-CN" sz="4500" b="1" i="1" spc="600" dirty="0">
                <a:cs typeface="+mn-ea"/>
                <a:sym typeface="+mn-lt"/>
              </a:rPr>
              <a:t>Checkstyle</a:t>
            </a:r>
            <a:r>
              <a:rPr lang="zh-CN" altLang="en-US" sz="4500" b="1" i="1" spc="600" dirty="0">
                <a:solidFill>
                  <a:srgbClr val="FF0000"/>
                </a:solidFill>
                <a:cs typeface="+mn-ea"/>
                <a:sym typeface="+mn-lt"/>
              </a:rPr>
              <a:t>设置</a:t>
            </a:r>
          </a:p>
        </p:txBody>
      </p:sp>
      <p:sp>
        <p:nvSpPr>
          <p:cNvPr id="2" name="文本框 1"/>
          <p:cNvSpPr txBox="1"/>
          <p:nvPr/>
        </p:nvSpPr>
        <p:spPr>
          <a:xfrm>
            <a:off x="1156970" y="2099945"/>
            <a:ext cx="8166735" cy="1014730"/>
          </a:xfrm>
          <a:prstGeom prst="rect">
            <a:avLst/>
          </a:prstGeom>
          <a:noFill/>
        </p:spPr>
        <p:txBody>
          <a:bodyPr wrap="square" rtlCol="0" anchor="t">
            <a:spAutoFit/>
          </a:bodyPr>
          <a:lstStyle/>
          <a:p>
            <a:pPr indent="584200" algn="just">
              <a:lnSpc>
                <a:spcPct val="150000"/>
              </a:lnSpc>
              <a:buClrTx/>
              <a:buSzTx/>
              <a:buFontTx/>
              <a:extLst>
                <a:ext uri="{35155182-B16C-46BC-9424-99874614C6A1}">
                  <wpsdc:indentchars xmlns:wpsdc="http://www.wps.cn/officeDocument/2017/drawingmlCustomData" xmlns="" val="200" checksum="3209689083"/>
                </a:ext>
              </a:extLst>
            </a:pPr>
            <a:r>
              <a:rPr lang="en-US" sz="2000" spc="300" dirty="0">
                <a:cs typeface="+mn-ea"/>
                <a:sym typeface="+mn-ea"/>
              </a:rPr>
              <a:t>1</a:t>
            </a:r>
            <a:r>
              <a:rPr lang="zh-CN" altLang="en-US" sz="2000" spc="300" dirty="0">
                <a:cs typeface="+mn-ea"/>
                <a:sym typeface="+mn-ea"/>
              </a:rPr>
              <a:t>、进入Window--&gt;Preferences，勾选如下选项。</a:t>
            </a:r>
          </a:p>
          <a:p>
            <a:pPr indent="584200" algn="just">
              <a:lnSpc>
                <a:spcPct val="150000"/>
              </a:lnSpc>
              <a:buClrTx/>
              <a:buSzTx/>
              <a:buFontTx/>
              <a:extLst>
                <a:ext uri="{35155182-B16C-46BC-9424-99874614C6A1}">
                  <wpsdc:indentchars xmlns:wpsdc="http://www.wps.cn/officeDocument/2017/drawingmlCustomData" xmlns="" val="200" checksum="3209689083"/>
                </a:ext>
              </a:extLst>
            </a:pPr>
            <a:r>
              <a:rPr lang="en-US" altLang="zh-CN" sz="2000" spc="300" dirty="0">
                <a:cs typeface="+mn-ea"/>
                <a:sym typeface="+mn-ea"/>
              </a:rPr>
              <a:t>Checkstyle</a:t>
            </a:r>
            <a:r>
              <a:rPr lang="zh-CN" altLang="en-US" sz="2000" spc="300" dirty="0">
                <a:cs typeface="+mn-ea"/>
                <a:sym typeface="+mn-ea"/>
              </a:rPr>
              <a:t>默认支持</a:t>
            </a:r>
            <a:r>
              <a:rPr lang="en-US" altLang="zh-CN" sz="2000" spc="300" dirty="0">
                <a:solidFill>
                  <a:srgbClr val="FF0000"/>
                </a:solidFill>
                <a:cs typeface="+mn-ea"/>
                <a:sym typeface="+mn-ea"/>
              </a:rPr>
              <a:t>Google Checks</a:t>
            </a:r>
            <a:r>
              <a:rPr lang="zh-CN" altLang="en-US" sz="2000" spc="300" dirty="0">
                <a:cs typeface="+mn-ea"/>
                <a:sym typeface="+mn-ea"/>
              </a:rPr>
              <a:t>和</a:t>
            </a:r>
            <a:r>
              <a:rPr lang="en-US" altLang="zh-CN" sz="2000" spc="300" dirty="0">
                <a:solidFill>
                  <a:srgbClr val="FF0000"/>
                </a:solidFill>
                <a:cs typeface="+mn-ea"/>
                <a:sym typeface="+mn-ea"/>
              </a:rPr>
              <a:t>Sun Checks</a:t>
            </a:r>
            <a:r>
              <a:rPr lang="zh-CN" altLang="en-US" sz="2000" spc="300" dirty="0">
                <a:cs typeface="+mn-ea"/>
                <a:sym typeface="+mn-ea"/>
              </a:rPr>
              <a:t>。</a:t>
            </a:r>
            <a:r>
              <a:rPr lang="en-US" altLang="zh-CN" sz="2000" spc="300" dirty="0">
                <a:cs typeface="+mn-ea"/>
                <a:sym typeface="+mn-ea"/>
              </a:rPr>
              <a:t> </a:t>
            </a:r>
          </a:p>
        </p:txBody>
      </p:sp>
      <p:pic>
        <p:nvPicPr>
          <p:cNvPr id="3" name="图片 2"/>
          <p:cNvPicPr>
            <a:picLocks noChangeAspect="1"/>
          </p:cNvPicPr>
          <p:nvPr/>
        </p:nvPicPr>
        <p:blipFill>
          <a:blip r:embed="rId5"/>
          <a:srcRect b="49733"/>
          <a:stretch>
            <a:fillRect/>
          </a:stretch>
        </p:blipFill>
        <p:spPr>
          <a:xfrm>
            <a:off x="3373755" y="3331210"/>
            <a:ext cx="5791200" cy="3106420"/>
          </a:xfrm>
          <a:prstGeom prst="rect">
            <a:avLst/>
          </a:prstGeom>
        </p:spPr>
      </p:pic>
      <p:sp>
        <p:nvSpPr>
          <p:cNvPr id="5" name="矩形 4"/>
          <p:cNvSpPr/>
          <p:nvPr/>
        </p:nvSpPr>
        <p:spPr>
          <a:xfrm>
            <a:off x="4837430" y="4173855"/>
            <a:ext cx="3519805" cy="638810"/>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15"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109" y="994052"/>
            <a:ext cx="5448300" cy="783590"/>
          </a:xfrm>
          <a:prstGeom prst="rect">
            <a:avLst/>
          </a:prstGeom>
          <a:noFill/>
        </p:spPr>
        <p:txBody>
          <a:bodyPr wrap="square" rtlCol="0">
            <a:spAutoFit/>
          </a:bodyPr>
          <a:lstStyle/>
          <a:p>
            <a:r>
              <a:rPr lang="en-US" altLang="zh-CN" sz="4500" b="1" i="1" spc="600" dirty="0">
                <a:cs typeface="+mn-ea"/>
                <a:sym typeface="+mn-lt"/>
              </a:rPr>
              <a:t>Checkstyle</a:t>
            </a:r>
            <a:r>
              <a:rPr lang="zh-CN" altLang="en-US" sz="4500" b="1" i="1" spc="600" dirty="0">
                <a:solidFill>
                  <a:srgbClr val="FF0000"/>
                </a:solidFill>
                <a:cs typeface="+mn-ea"/>
                <a:sym typeface="+mn-lt"/>
              </a:rPr>
              <a:t>设置</a:t>
            </a:r>
          </a:p>
        </p:txBody>
      </p:sp>
      <p:sp>
        <p:nvSpPr>
          <p:cNvPr id="2" name="文本框 1"/>
          <p:cNvSpPr txBox="1"/>
          <p:nvPr/>
        </p:nvSpPr>
        <p:spPr>
          <a:xfrm>
            <a:off x="1156970" y="2099945"/>
            <a:ext cx="5214620" cy="2861310"/>
          </a:xfrm>
          <a:prstGeom prst="rect">
            <a:avLst/>
          </a:prstGeom>
          <a:noFill/>
        </p:spPr>
        <p:txBody>
          <a:bodyPr wrap="square" rtlCol="0" anchor="t">
            <a:spAutoFit/>
          </a:bodyPr>
          <a:lstStyle/>
          <a:p>
            <a:pPr indent="584200" algn="just">
              <a:lnSpc>
                <a:spcPct val="150000"/>
              </a:lnSpc>
              <a:buClrTx/>
              <a:buSzTx/>
              <a:buFontTx/>
              <a:extLst>
                <a:ext uri="{35155182-B16C-46BC-9424-99874614C6A1}">
                  <wpsdc:indentchars xmlns:wpsdc="http://www.wps.cn/officeDocument/2017/drawingmlCustomData" xmlns="" val="200" checksum="3209689083"/>
                </a:ext>
              </a:extLst>
            </a:pPr>
            <a:r>
              <a:rPr lang="en-US" altLang="zh-CN" sz="2000" spc="300" dirty="0">
                <a:cs typeface="+mn-ea"/>
                <a:sym typeface="+mn-ea"/>
              </a:rPr>
              <a:t>2</a:t>
            </a:r>
            <a:r>
              <a:rPr lang="zh-CN" altLang="en-US" sz="2000" spc="300" dirty="0">
                <a:cs typeface="+mn-ea"/>
                <a:sym typeface="+mn-ea"/>
              </a:rPr>
              <a:t>、</a:t>
            </a:r>
            <a:r>
              <a:rPr lang="zh-CN" sz="2000" spc="300" dirty="0">
                <a:cs typeface="+mn-ea"/>
                <a:sym typeface="+mn-ea"/>
              </a:rPr>
              <a:t>新增检查规则</a:t>
            </a:r>
          </a:p>
          <a:p>
            <a:pPr marL="342900" indent="-342900" algn="just">
              <a:lnSpc>
                <a:spcPct val="150000"/>
              </a:lnSpc>
              <a:buClrTx/>
              <a:buSzTx/>
              <a:buFont typeface="Wingdings" panose="05000000000000000000" charset="0"/>
              <a:buChar char="l"/>
            </a:pPr>
            <a:r>
              <a:rPr sz="2000" spc="300" dirty="0">
                <a:cs typeface="+mn-ea"/>
                <a:sym typeface="+mn-ea"/>
              </a:rPr>
              <a:t>在eclipse中打开Windows</a:t>
            </a:r>
            <a:r>
              <a:rPr lang="zh-CN" altLang="en-US" sz="2000" spc="300" dirty="0">
                <a:cs typeface="+mn-ea"/>
                <a:sym typeface="+mn-ea"/>
              </a:rPr>
              <a:t>--&gt;</a:t>
            </a:r>
            <a:r>
              <a:rPr sz="2000" spc="300" dirty="0">
                <a:cs typeface="+mn-ea"/>
                <a:sym typeface="+mn-ea"/>
              </a:rPr>
              <a:t>Preferences</a:t>
            </a:r>
            <a:r>
              <a:rPr lang="zh-CN" altLang="en-US" sz="2000" spc="300" dirty="0">
                <a:cs typeface="+mn-ea"/>
                <a:sym typeface="+mn-ea"/>
              </a:rPr>
              <a:t>--&gt;</a:t>
            </a:r>
            <a:r>
              <a:rPr sz="2000" spc="300" dirty="0">
                <a:cs typeface="+mn-ea"/>
                <a:sym typeface="+mn-ea"/>
              </a:rPr>
              <a:t>Checkstyle，点击New，新建一个自己的checkstyle需要检查的选项配置文件。</a:t>
            </a:r>
          </a:p>
        </p:txBody>
      </p:sp>
      <p:pic>
        <p:nvPicPr>
          <p:cNvPr id="4" name="图片 3"/>
          <p:cNvPicPr>
            <a:picLocks noChangeAspect="1"/>
          </p:cNvPicPr>
          <p:nvPr/>
        </p:nvPicPr>
        <p:blipFill>
          <a:blip r:embed="rId5"/>
          <a:srcRect l="9463" t="17889" r="9112" b="19533"/>
          <a:stretch>
            <a:fillRect/>
          </a:stretch>
        </p:blipFill>
        <p:spPr>
          <a:xfrm>
            <a:off x="6821170" y="1924050"/>
            <a:ext cx="4715510" cy="38671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15"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109" y="994052"/>
            <a:ext cx="5448300" cy="783590"/>
          </a:xfrm>
          <a:prstGeom prst="rect">
            <a:avLst/>
          </a:prstGeom>
          <a:noFill/>
        </p:spPr>
        <p:txBody>
          <a:bodyPr wrap="square" rtlCol="0">
            <a:spAutoFit/>
          </a:bodyPr>
          <a:lstStyle/>
          <a:p>
            <a:r>
              <a:rPr lang="en-US" altLang="zh-CN" sz="4500" b="1" i="1" spc="600" dirty="0">
                <a:cs typeface="+mn-ea"/>
                <a:sym typeface="+mn-lt"/>
              </a:rPr>
              <a:t>Checkstyle</a:t>
            </a:r>
            <a:r>
              <a:rPr lang="zh-CN" altLang="en-US" sz="4500" b="1" i="1" spc="600" dirty="0">
                <a:solidFill>
                  <a:srgbClr val="FF0000"/>
                </a:solidFill>
                <a:cs typeface="+mn-ea"/>
                <a:sym typeface="+mn-lt"/>
              </a:rPr>
              <a:t>设置</a:t>
            </a:r>
          </a:p>
        </p:txBody>
      </p:sp>
      <p:sp>
        <p:nvSpPr>
          <p:cNvPr id="2" name="文本框 1"/>
          <p:cNvSpPr txBox="1"/>
          <p:nvPr/>
        </p:nvSpPr>
        <p:spPr>
          <a:xfrm>
            <a:off x="1156970" y="2099945"/>
            <a:ext cx="5214620" cy="2861310"/>
          </a:xfrm>
          <a:prstGeom prst="rect">
            <a:avLst/>
          </a:prstGeom>
          <a:noFill/>
        </p:spPr>
        <p:txBody>
          <a:bodyPr wrap="square" rtlCol="0" anchor="t">
            <a:spAutoFit/>
          </a:bodyPr>
          <a:lstStyle/>
          <a:p>
            <a:pPr indent="584200" algn="just">
              <a:lnSpc>
                <a:spcPct val="150000"/>
              </a:lnSpc>
              <a:buClrTx/>
              <a:buSzTx/>
              <a:buFontTx/>
              <a:extLst>
                <a:ext uri="{35155182-B16C-46BC-9424-99874614C6A1}">
                  <wpsdc:indentchars xmlns:wpsdc="http://www.wps.cn/officeDocument/2017/drawingmlCustomData" xmlns="" val="200" checksum="3209689083"/>
                </a:ext>
              </a:extLst>
            </a:pPr>
            <a:r>
              <a:rPr lang="en-US" altLang="zh-CN" sz="2000" spc="300" dirty="0">
                <a:cs typeface="+mn-ea"/>
                <a:sym typeface="+mn-ea"/>
              </a:rPr>
              <a:t>2</a:t>
            </a:r>
            <a:r>
              <a:rPr lang="zh-CN" altLang="en-US" sz="2000" spc="300" dirty="0">
                <a:cs typeface="+mn-ea"/>
                <a:sym typeface="+mn-ea"/>
              </a:rPr>
              <a:t>、</a:t>
            </a:r>
            <a:r>
              <a:rPr lang="zh-CN" sz="2000" spc="300" dirty="0">
                <a:cs typeface="+mn-ea"/>
                <a:sym typeface="+mn-ea"/>
              </a:rPr>
              <a:t>新增检查规则</a:t>
            </a:r>
          </a:p>
          <a:p>
            <a:pPr marL="342900" indent="-342900" algn="just">
              <a:lnSpc>
                <a:spcPct val="150000"/>
              </a:lnSpc>
              <a:buClrTx/>
              <a:buSzTx/>
              <a:buFont typeface="Wingdings" panose="05000000000000000000" charset="0"/>
              <a:buChar char="l"/>
            </a:pPr>
            <a:r>
              <a:rPr sz="2000" spc="300" dirty="0">
                <a:cs typeface="+mn-ea"/>
                <a:sym typeface="+mn-ea"/>
              </a:rPr>
              <a:t>在eclipse中打开Windows</a:t>
            </a:r>
            <a:r>
              <a:rPr lang="zh-CN" altLang="en-US" sz="2000" spc="300" dirty="0">
                <a:cs typeface="+mn-ea"/>
                <a:sym typeface="+mn-ea"/>
              </a:rPr>
              <a:t>--&gt;</a:t>
            </a:r>
            <a:r>
              <a:rPr sz="2000" spc="300" dirty="0">
                <a:cs typeface="+mn-ea"/>
                <a:sym typeface="+mn-ea"/>
              </a:rPr>
              <a:t>Preferences</a:t>
            </a:r>
            <a:r>
              <a:rPr lang="zh-CN" altLang="en-US" sz="2000" spc="300" dirty="0">
                <a:cs typeface="+mn-ea"/>
                <a:sym typeface="+mn-ea"/>
              </a:rPr>
              <a:t>--&gt;</a:t>
            </a:r>
            <a:r>
              <a:rPr sz="2000" spc="300" dirty="0">
                <a:cs typeface="+mn-ea"/>
                <a:sym typeface="+mn-ea"/>
              </a:rPr>
              <a:t>Checkstyle，点击New，新建一个自己的checkstyle需要检查的选项配置文件。</a:t>
            </a:r>
          </a:p>
        </p:txBody>
      </p:sp>
      <p:pic>
        <p:nvPicPr>
          <p:cNvPr id="4" name="图片 3"/>
          <p:cNvPicPr>
            <a:picLocks noChangeAspect="1"/>
          </p:cNvPicPr>
          <p:nvPr/>
        </p:nvPicPr>
        <p:blipFill>
          <a:blip r:embed="rId5"/>
          <a:srcRect l="9463" t="17889" r="9112" b="19533"/>
          <a:stretch>
            <a:fillRect/>
          </a:stretch>
        </p:blipFill>
        <p:spPr>
          <a:xfrm>
            <a:off x="6821170" y="1924050"/>
            <a:ext cx="4715510" cy="38671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109" y="994052"/>
            <a:ext cx="5448300" cy="783590"/>
          </a:xfrm>
          <a:prstGeom prst="rect">
            <a:avLst/>
          </a:prstGeom>
          <a:noFill/>
        </p:spPr>
        <p:txBody>
          <a:bodyPr wrap="square" rtlCol="0">
            <a:spAutoFit/>
          </a:bodyPr>
          <a:lstStyle/>
          <a:p>
            <a:r>
              <a:rPr lang="en-US" altLang="zh-CN" sz="4500" b="1" i="1" spc="600" dirty="0">
                <a:cs typeface="+mn-ea"/>
                <a:sym typeface="+mn-lt"/>
              </a:rPr>
              <a:t>Checkstyle</a:t>
            </a:r>
            <a:r>
              <a:rPr lang="zh-CN" altLang="en-US" sz="4500" b="1" i="1" spc="600" dirty="0">
                <a:solidFill>
                  <a:srgbClr val="FF0000"/>
                </a:solidFill>
                <a:cs typeface="+mn-ea"/>
                <a:sym typeface="+mn-lt"/>
              </a:rPr>
              <a:t>设置</a:t>
            </a:r>
          </a:p>
        </p:txBody>
      </p:sp>
      <p:sp>
        <p:nvSpPr>
          <p:cNvPr id="2" name="文本框 1"/>
          <p:cNvSpPr txBox="1"/>
          <p:nvPr/>
        </p:nvSpPr>
        <p:spPr>
          <a:xfrm>
            <a:off x="1156970" y="2099945"/>
            <a:ext cx="5214620" cy="1014730"/>
          </a:xfrm>
          <a:prstGeom prst="rect">
            <a:avLst/>
          </a:prstGeom>
          <a:noFill/>
        </p:spPr>
        <p:txBody>
          <a:bodyPr wrap="square" rtlCol="0" anchor="t">
            <a:spAutoFit/>
          </a:bodyPr>
          <a:lstStyle/>
          <a:p>
            <a:pPr indent="584200" algn="just">
              <a:lnSpc>
                <a:spcPct val="150000"/>
              </a:lnSpc>
              <a:buClrTx/>
              <a:buSzTx/>
              <a:buFontTx/>
              <a:extLst>
                <a:ext uri="{35155182-B16C-46BC-9424-99874614C6A1}">
                  <wpsdc:indentchars xmlns:wpsdc="http://www.wps.cn/officeDocument/2017/drawingmlCustomData" xmlns="" val="200" checksum="3209689083"/>
                </a:ext>
              </a:extLst>
            </a:pPr>
            <a:r>
              <a:rPr lang="en-US" altLang="zh-CN" sz="2000" spc="300" dirty="0">
                <a:cs typeface="+mn-ea"/>
                <a:sym typeface="+mn-ea"/>
              </a:rPr>
              <a:t>3</a:t>
            </a:r>
            <a:r>
              <a:rPr lang="zh-CN" altLang="en-US" sz="2000" spc="300" dirty="0">
                <a:cs typeface="+mn-ea"/>
                <a:sym typeface="+mn-ea"/>
              </a:rPr>
              <a:t>、将检查规则设为默认</a:t>
            </a:r>
            <a:endParaRPr lang="zh-CN" sz="2000" spc="300" dirty="0">
              <a:cs typeface="+mn-ea"/>
              <a:sym typeface="+mn-ea"/>
            </a:endParaRPr>
          </a:p>
          <a:p>
            <a:pPr indent="0" algn="just">
              <a:lnSpc>
                <a:spcPct val="150000"/>
              </a:lnSpc>
              <a:buClrTx/>
              <a:buSzTx/>
              <a:buFont typeface="Wingdings" panose="05000000000000000000" charset="0"/>
              <a:buNone/>
            </a:pPr>
            <a:endParaRPr lang="zh-CN" sz="2000" spc="300" dirty="0">
              <a:cs typeface="+mn-ea"/>
              <a:sym typeface="+mn-ea"/>
            </a:endParaRPr>
          </a:p>
        </p:txBody>
      </p:sp>
      <p:pic>
        <p:nvPicPr>
          <p:cNvPr id="3" name="图片 2"/>
          <p:cNvPicPr>
            <a:picLocks noChangeAspect="1"/>
          </p:cNvPicPr>
          <p:nvPr/>
        </p:nvPicPr>
        <p:blipFill>
          <a:blip r:embed="rId5"/>
          <a:srcRect l="23015" t="37022" r="1842" b="1757"/>
          <a:stretch>
            <a:fillRect/>
          </a:stretch>
        </p:blipFill>
        <p:spPr>
          <a:xfrm>
            <a:off x="6562090" y="2515870"/>
            <a:ext cx="4351655" cy="3783330"/>
          </a:xfrm>
          <a:prstGeom prst="rect">
            <a:avLst/>
          </a:prstGeom>
        </p:spPr>
      </p:pic>
      <p:sp>
        <p:nvSpPr>
          <p:cNvPr id="5" name="矩形 4"/>
          <p:cNvSpPr/>
          <p:nvPr/>
        </p:nvSpPr>
        <p:spPr>
          <a:xfrm>
            <a:off x="9899015" y="3905250"/>
            <a:ext cx="1064895" cy="466725"/>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p:nvPr/>
        </p:nvSpPr>
        <p:spPr>
          <a:xfrm>
            <a:off x="7791450" y="3703955"/>
            <a:ext cx="4400550" cy="3154045"/>
          </a:xfrm>
          <a:custGeom>
            <a:avLst/>
            <a:gdLst>
              <a:gd name="connsiteX0" fmla="*/ 3964914 w 7374244"/>
              <a:gd name="connsiteY0" fmla="*/ 641 h 4914332"/>
              <a:gd name="connsiteX1" fmla="*/ 6792669 w 7374244"/>
              <a:gd name="connsiteY1" fmla="*/ 815982 h 4914332"/>
              <a:gd name="connsiteX2" fmla="*/ 7366225 w 7374244"/>
              <a:gd name="connsiteY2" fmla="*/ 2477144 h 4914332"/>
              <a:gd name="connsiteX3" fmla="*/ 6548094 w 7374244"/>
              <a:gd name="connsiteY3" fmla="*/ 4534541 h 4914332"/>
              <a:gd name="connsiteX4" fmla="*/ 6083444 w 7374244"/>
              <a:gd name="connsiteY4" fmla="*/ 4850950 h 4914332"/>
              <a:gd name="connsiteX5" fmla="*/ 5977693 w 7374244"/>
              <a:gd name="connsiteY5" fmla="*/ 4914332 h 4914332"/>
              <a:gd name="connsiteX6" fmla="*/ 867867 w 7374244"/>
              <a:gd name="connsiteY6" fmla="*/ 4914332 h 4914332"/>
              <a:gd name="connsiteX7" fmla="*/ 689507 w 7374244"/>
              <a:gd name="connsiteY7" fmla="*/ 4782396 h 4914332"/>
              <a:gd name="connsiteX8" fmla="*/ 55854 w 7374244"/>
              <a:gd name="connsiteY8" fmla="*/ 4138301 h 4914332"/>
              <a:gd name="connsiteX9" fmla="*/ 1239745 w 7374244"/>
              <a:gd name="connsiteY9" fmla="*/ 2461904 h 4914332"/>
              <a:gd name="connsiteX10" fmla="*/ 1818865 w 7374244"/>
              <a:gd name="connsiteY10" fmla="*/ 922663 h 4914332"/>
              <a:gd name="connsiteX11" fmla="*/ 3964914 w 7374244"/>
              <a:gd name="connsiteY11" fmla="*/ 641 h 4914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74244" h="4914332">
                <a:moveTo>
                  <a:pt x="3964914" y="641"/>
                </a:moveTo>
                <a:cubicBezTo>
                  <a:pt x="4793881" y="-17139"/>
                  <a:pt x="6281664" y="337192"/>
                  <a:pt x="6792669" y="815982"/>
                </a:cubicBezTo>
                <a:cubicBezTo>
                  <a:pt x="7303674" y="1294772"/>
                  <a:pt x="7406987" y="1857384"/>
                  <a:pt x="7366225" y="2477144"/>
                </a:cubicBezTo>
                <a:cubicBezTo>
                  <a:pt x="7325463" y="3096904"/>
                  <a:pt x="7198799" y="4032892"/>
                  <a:pt x="6548094" y="4534541"/>
                </a:cubicBezTo>
                <a:cubicBezTo>
                  <a:pt x="6426087" y="4628600"/>
                  <a:pt x="6267590" y="4737126"/>
                  <a:pt x="6083444" y="4850950"/>
                </a:cubicBezTo>
                <a:lnTo>
                  <a:pt x="5977693" y="4914332"/>
                </a:lnTo>
                <a:lnTo>
                  <a:pt x="867867" y="4914332"/>
                </a:lnTo>
                <a:lnTo>
                  <a:pt x="689507" y="4782396"/>
                </a:lnTo>
                <a:cubicBezTo>
                  <a:pt x="385210" y="4547281"/>
                  <a:pt x="154134" y="4316498"/>
                  <a:pt x="55854" y="4138301"/>
                </a:cubicBezTo>
                <a:cubicBezTo>
                  <a:pt x="-258641" y="3568072"/>
                  <a:pt x="839695" y="3044834"/>
                  <a:pt x="1239745" y="2461904"/>
                </a:cubicBezTo>
                <a:cubicBezTo>
                  <a:pt x="1584380" y="1969144"/>
                  <a:pt x="1476430" y="1315093"/>
                  <a:pt x="1818865" y="922663"/>
                </a:cubicBezTo>
                <a:cubicBezTo>
                  <a:pt x="2161300" y="530233"/>
                  <a:pt x="3135947" y="18421"/>
                  <a:pt x="3964914" y="641"/>
                </a:cubicBezTo>
                <a:close/>
              </a:path>
            </a:pathLst>
          </a:custGeom>
          <a:solidFill>
            <a:srgbClr val="E0D4FF">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 name="图片 1"/>
          <p:cNvPicPr>
            <a:picLocks noChangeAspect="1"/>
          </p:cNvPicPr>
          <p:nvPr/>
        </p:nvPicPr>
        <p:blipFill>
          <a:blip r:embed="rId3"/>
          <a:stretch>
            <a:fillRect/>
          </a:stretch>
        </p:blipFill>
        <p:spPr>
          <a:xfrm>
            <a:off x="8289290" y="4081145"/>
            <a:ext cx="3247390" cy="2776855"/>
          </a:xfrm>
          <a:prstGeom prst="rect">
            <a:avLst/>
          </a:prstGeom>
        </p:spPr>
      </p:pic>
      <p:pic>
        <p:nvPicPr>
          <p:cNvPr id="3" name="图片 2"/>
          <p:cNvPicPr>
            <a:picLocks noChangeAspect="1"/>
          </p:cNvPicPr>
          <p:nvPr/>
        </p:nvPicPr>
        <p:blipFill>
          <a:blip r:embed="rId4" cstate="screen"/>
          <a:stretch>
            <a:fillRect/>
          </a:stretch>
        </p:blipFill>
        <p:spPr>
          <a:xfrm>
            <a:off x="428021" y="780441"/>
            <a:ext cx="717711" cy="784166"/>
          </a:xfrm>
          <a:prstGeom prst="rect">
            <a:avLst/>
          </a:prstGeom>
        </p:spPr>
      </p:pic>
      <p:grpSp>
        <p:nvGrpSpPr>
          <p:cNvPr id="4" name="组合 3"/>
          <p:cNvGrpSpPr/>
          <p:nvPr/>
        </p:nvGrpSpPr>
        <p:grpSpPr>
          <a:xfrm>
            <a:off x="828524" y="983210"/>
            <a:ext cx="9679305" cy="3876675"/>
            <a:chOff x="1013309" y="830175"/>
            <a:chExt cx="9679305" cy="3876675"/>
          </a:xfrm>
        </p:grpSpPr>
        <p:sp>
          <p:nvSpPr>
            <p:cNvPr id="6" name="文本框 5"/>
            <p:cNvSpPr txBox="1"/>
            <p:nvPr/>
          </p:nvSpPr>
          <p:spPr>
            <a:xfrm>
              <a:off x="1972794" y="830175"/>
              <a:ext cx="3576955" cy="553085"/>
            </a:xfrm>
            <a:prstGeom prst="rect">
              <a:avLst/>
            </a:prstGeom>
            <a:noFill/>
          </p:spPr>
          <p:txBody>
            <a:bodyPr wrap="square" rtlCol="0">
              <a:spAutoFit/>
            </a:bodyPr>
            <a:lstStyle/>
            <a:p>
              <a:r>
                <a:rPr lang="zh-CN" altLang="en-US" sz="3000" spc="300" dirty="0">
                  <a:cs typeface="+mn-ea"/>
                  <a:sym typeface="+mn-lt"/>
                </a:rPr>
                <a:t>开源软件发展现状</a:t>
              </a:r>
            </a:p>
          </p:txBody>
        </p:sp>
        <p:sp>
          <p:nvSpPr>
            <p:cNvPr id="7" name="文本框 6"/>
            <p:cNvSpPr txBox="1"/>
            <p:nvPr/>
          </p:nvSpPr>
          <p:spPr>
            <a:xfrm>
              <a:off x="1013309" y="1383895"/>
              <a:ext cx="9679305" cy="3322955"/>
            </a:xfrm>
            <a:prstGeom prst="rect">
              <a:avLst/>
            </a:prstGeom>
            <a:noFill/>
          </p:spPr>
          <p:txBody>
            <a:bodyPr wrap="square" rtlCol="0">
              <a:spAutoFit/>
            </a:bodyPr>
            <a:lstStyle/>
            <a:p>
              <a:pPr indent="457200" algn="just" fontAlgn="auto">
                <a:lnSpc>
                  <a:spcPct val="150000"/>
                </a:lnSpc>
              </a:pPr>
              <a:r>
                <a:rPr lang="zh-CN" altLang="en-US" sz="2000" spc="300" dirty="0">
                  <a:cs typeface="+mn-ea"/>
                  <a:sym typeface="+mn-lt"/>
                </a:rPr>
                <a:t>根据全球最大开源代码托管平台GitHub年度报告数据显示，截止2019年GitHub托管仓库已有1.4亿。开放源代码的使用在中国、印度和德国加快了速度。目前，中国GitHub用户居全球第二，仅次于美国。</a:t>
              </a:r>
            </a:p>
            <a:p>
              <a:pPr indent="457200" algn="just" fontAlgn="auto">
                <a:lnSpc>
                  <a:spcPct val="150000"/>
                </a:lnSpc>
              </a:pPr>
              <a:r>
                <a:rPr lang="zh-CN" altLang="en-US" sz="2000" spc="300" dirty="0">
                  <a:cs typeface="+mn-ea"/>
                  <a:sym typeface="+mn-lt"/>
                </a:rPr>
                <a:t>根据中国信息通信研究院（以下简称信通院）发布的《开源生态白皮书（2020年）》，2019年我国企业已经使用开源技术的企业占比为87.4%，同比增长10.7%，我国企业使用开源技术已成主流。</a:t>
              </a:r>
            </a:p>
            <a:p>
              <a:pPr indent="457200" algn="just" fontAlgn="auto">
                <a:lnSpc>
                  <a:spcPct val="150000"/>
                </a:lnSpc>
              </a:pPr>
              <a:endParaRPr lang="zh-CN" altLang="en-US" sz="2000" spc="300" dirty="0">
                <a:cs typeface="+mn-ea"/>
                <a:sym typeface="+mn-lt"/>
              </a:endParaRPr>
            </a:p>
          </p:txBody>
        </p:sp>
      </p:grpSp>
      <p:pic>
        <p:nvPicPr>
          <p:cNvPr id="9" name="图片 8"/>
          <p:cNvPicPr>
            <a:picLocks noChangeAspect="1"/>
          </p:cNvPicPr>
          <p:nvPr/>
        </p:nvPicPr>
        <p:blipFill>
          <a:blip r:embed="rId5"/>
          <a:stretch>
            <a:fillRect/>
          </a:stretch>
        </p:blipFill>
        <p:spPr>
          <a:xfrm>
            <a:off x="549910" y="4764405"/>
            <a:ext cx="2258060" cy="16395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10" grpId="0" bldLvl="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109" y="994052"/>
            <a:ext cx="5448300" cy="783590"/>
          </a:xfrm>
          <a:prstGeom prst="rect">
            <a:avLst/>
          </a:prstGeom>
          <a:noFill/>
        </p:spPr>
        <p:txBody>
          <a:bodyPr wrap="square" rtlCol="0">
            <a:spAutoFit/>
          </a:bodyPr>
          <a:lstStyle/>
          <a:p>
            <a:r>
              <a:rPr lang="en-US" altLang="zh-CN" sz="4500" b="1" i="1" spc="600" dirty="0">
                <a:cs typeface="+mn-ea"/>
                <a:sym typeface="+mn-lt"/>
              </a:rPr>
              <a:t>Checkstyle</a:t>
            </a:r>
            <a:r>
              <a:rPr lang="zh-CN" altLang="en-US" sz="4500" b="1" i="1" spc="600" dirty="0">
                <a:solidFill>
                  <a:srgbClr val="FF0000"/>
                </a:solidFill>
                <a:cs typeface="+mn-ea"/>
                <a:sym typeface="+mn-lt"/>
              </a:rPr>
              <a:t>设置</a:t>
            </a:r>
          </a:p>
        </p:txBody>
      </p:sp>
      <p:sp>
        <p:nvSpPr>
          <p:cNvPr id="2" name="文本框 1"/>
          <p:cNvSpPr txBox="1"/>
          <p:nvPr/>
        </p:nvSpPr>
        <p:spPr>
          <a:xfrm>
            <a:off x="1156970" y="2099945"/>
            <a:ext cx="5214620" cy="2861310"/>
          </a:xfrm>
          <a:prstGeom prst="rect">
            <a:avLst/>
          </a:prstGeom>
          <a:noFill/>
        </p:spPr>
        <p:txBody>
          <a:bodyPr wrap="square" rtlCol="0" anchor="t">
            <a:spAutoFit/>
          </a:bodyPr>
          <a:lstStyle/>
          <a:p>
            <a:pPr indent="584200" algn="just">
              <a:lnSpc>
                <a:spcPct val="150000"/>
              </a:lnSpc>
              <a:buClrTx/>
              <a:buSzTx/>
              <a:buFontTx/>
              <a:extLst>
                <a:ext uri="{35155182-B16C-46BC-9424-99874614C6A1}">
                  <wpsdc:indentchars xmlns:wpsdc="http://www.wps.cn/officeDocument/2017/drawingmlCustomData" xmlns="" val="200" checksum="3209689083"/>
                </a:ext>
              </a:extLst>
            </a:pPr>
            <a:r>
              <a:rPr lang="en-US" altLang="zh-CN" sz="2000" spc="300" dirty="0">
                <a:cs typeface="+mn-ea"/>
                <a:sym typeface="+mn-ea"/>
              </a:rPr>
              <a:t>4</a:t>
            </a:r>
            <a:r>
              <a:rPr lang="zh-CN" altLang="en-US" sz="2000" spc="300" dirty="0">
                <a:cs typeface="+mn-ea"/>
                <a:sym typeface="+mn-ea"/>
              </a:rPr>
              <a:t>、激活</a:t>
            </a:r>
            <a:r>
              <a:rPr lang="en-US" altLang="zh-CN" sz="2000" spc="300" dirty="0">
                <a:cs typeface="+mn-ea"/>
                <a:sym typeface="+mn-ea"/>
              </a:rPr>
              <a:t>Checkstyle</a:t>
            </a:r>
          </a:p>
          <a:p>
            <a:pPr indent="584200" algn="just">
              <a:lnSpc>
                <a:spcPct val="150000"/>
              </a:lnSpc>
              <a:buClrTx/>
              <a:buSzTx/>
              <a:buFontTx/>
              <a:extLst>
                <a:ext uri="{35155182-B16C-46BC-9424-99874614C6A1}">
                  <wpsdc:indentchars xmlns:wpsdc="http://www.wps.cn/officeDocument/2017/drawingmlCustomData" xmlns="" val="200" checksum="3209689083"/>
                </a:ext>
              </a:extLst>
            </a:pPr>
            <a:r>
              <a:rPr lang="zh-CN" sz="2000" spc="300" dirty="0">
                <a:cs typeface="+mn-ea"/>
                <a:sym typeface="+mn-ea"/>
              </a:rPr>
              <a:t>在项目名上右键&gt;&gt;Properties，点Checkstyle。勾选Checkstyle active for this project，就实现了自动的激活Checkstyle</a:t>
            </a:r>
          </a:p>
          <a:p>
            <a:pPr indent="0" algn="just">
              <a:lnSpc>
                <a:spcPct val="150000"/>
              </a:lnSpc>
              <a:buClrTx/>
              <a:buSzTx/>
              <a:buFont typeface="Wingdings" panose="05000000000000000000" charset="0"/>
              <a:buNone/>
            </a:pPr>
            <a:endParaRPr lang="zh-CN" sz="2000" spc="300" dirty="0">
              <a:cs typeface="+mn-ea"/>
              <a:sym typeface="+mn-ea"/>
            </a:endParaRPr>
          </a:p>
        </p:txBody>
      </p:sp>
      <p:pic>
        <p:nvPicPr>
          <p:cNvPr id="4" name="图片 3"/>
          <p:cNvPicPr>
            <a:picLocks noChangeAspect="1"/>
          </p:cNvPicPr>
          <p:nvPr/>
        </p:nvPicPr>
        <p:blipFill>
          <a:blip r:embed="rId5"/>
          <a:stretch>
            <a:fillRect/>
          </a:stretch>
        </p:blipFill>
        <p:spPr>
          <a:xfrm>
            <a:off x="6450330" y="1866265"/>
            <a:ext cx="5486400" cy="3328670"/>
          </a:xfrm>
          <a:prstGeom prst="rect">
            <a:avLst/>
          </a:prstGeom>
        </p:spPr>
      </p:pic>
      <p:sp>
        <p:nvSpPr>
          <p:cNvPr id="6" name="矩形 5"/>
          <p:cNvSpPr/>
          <p:nvPr/>
        </p:nvSpPr>
        <p:spPr>
          <a:xfrm>
            <a:off x="7829550" y="2687955"/>
            <a:ext cx="2282190" cy="243205"/>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951470" y="3114040"/>
            <a:ext cx="3935730" cy="466725"/>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15"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109" y="994052"/>
            <a:ext cx="5448300" cy="783590"/>
          </a:xfrm>
          <a:prstGeom prst="rect">
            <a:avLst/>
          </a:prstGeom>
          <a:noFill/>
        </p:spPr>
        <p:txBody>
          <a:bodyPr wrap="square" rtlCol="0">
            <a:spAutoFit/>
          </a:bodyPr>
          <a:lstStyle/>
          <a:p>
            <a:r>
              <a:rPr lang="en-US" altLang="zh-CN" sz="4500" b="1" i="1" spc="600" dirty="0">
                <a:cs typeface="+mn-ea"/>
                <a:sym typeface="+mn-lt"/>
              </a:rPr>
              <a:t>Checkstyle</a:t>
            </a:r>
            <a:r>
              <a:rPr lang="zh-CN" altLang="en-US" sz="4500" b="1" i="1" spc="600" dirty="0">
                <a:solidFill>
                  <a:srgbClr val="FF0000"/>
                </a:solidFill>
                <a:cs typeface="+mn-ea"/>
                <a:sym typeface="+mn-lt"/>
              </a:rPr>
              <a:t>设置</a:t>
            </a:r>
          </a:p>
        </p:txBody>
      </p:sp>
      <p:sp>
        <p:nvSpPr>
          <p:cNvPr id="2" name="文本框 1"/>
          <p:cNvSpPr txBox="1"/>
          <p:nvPr/>
        </p:nvSpPr>
        <p:spPr>
          <a:xfrm>
            <a:off x="1156970" y="2099945"/>
            <a:ext cx="5214620" cy="1014730"/>
          </a:xfrm>
          <a:prstGeom prst="rect">
            <a:avLst/>
          </a:prstGeom>
          <a:noFill/>
        </p:spPr>
        <p:txBody>
          <a:bodyPr wrap="square" rtlCol="0" anchor="t">
            <a:spAutoFit/>
          </a:bodyPr>
          <a:lstStyle/>
          <a:p>
            <a:pPr indent="584200" algn="just">
              <a:lnSpc>
                <a:spcPct val="150000"/>
              </a:lnSpc>
              <a:buClrTx/>
              <a:buSzTx/>
              <a:buFontTx/>
              <a:extLst>
                <a:ext uri="{35155182-B16C-46BC-9424-99874614C6A1}">
                  <wpsdc:indentchars xmlns:wpsdc="http://www.wps.cn/officeDocument/2017/drawingmlCustomData" xmlns="" val="200" checksum="3209689083"/>
                </a:ext>
              </a:extLst>
            </a:pPr>
            <a:r>
              <a:rPr lang="en-US" altLang="zh-CN" sz="2000" spc="300" dirty="0">
                <a:cs typeface="+mn-ea"/>
                <a:sym typeface="+mn-ea"/>
              </a:rPr>
              <a:t>5</a:t>
            </a:r>
            <a:r>
              <a:rPr lang="zh-CN" altLang="en-US" sz="2000" spc="300" dirty="0">
                <a:cs typeface="+mn-ea"/>
                <a:sym typeface="+mn-ea"/>
              </a:rPr>
              <a:t>、</a:t>
            </a:r>
            <a:r>
              <a:rPr lang="zh-CN" sz="2000" spc="300" dirty="0">
                <a:cs typeface="+mn-ea"/>
                <a:sym typeface="+mn-ea"/>
              </a:rPr>
              <a:t>查看检查结果</a:t>
            </a:r>
            <a:endParaRPr lang="en-US" altLang="zh-CN" sz="2000" spc="300" dirty="0">
              <a:cs typeface="+mn-ea"/>
              <a:sym typeface="+mn-ea"/>
            </a:endParaRPr>
          </a:p>
          <a:p>
            <a:pPr indent="0" algn="just">
              <a:lnSpc>
                <a:spcPct val="150000"/>
              </a:lnSpc>
              <a:buClrTx/>
              <a:buSzTx/>
              <a:buFont typeface="Wingdings" panose="05000000000000000000" charset="0"/>
              <a:buNone/>
            </a:pPr>
            <a:endParaRPr lang="zh-CN" sz="2000" spc="300" dirty="0">
              <a:cs typeface="+mn-ea"/>
              <a:sym typeface="+mn-ea"/>
            </a:endParaRPr>
          </a:p>
        </p:txBody>
      </p:sp>
      <p:pic>
        <p:nvPicPr>
          <p:cNvPr id="8" name="图片 7"/>
          <p:cNvPicPr>
            <a:picLocks noChangeAspect="1"/>
          </p:cNvPicPr>
          <p:nvPr/>
        </p:nvPicPr>
        <p:blipFill>
          <a:blip r:embed="rId5"/>
          <a:stretch>
            <a:fillRect/>
          </a:stretch>
        </p:blipFill>
        <p:spPr>
          <a:xfrm>
            <a:off x="1252855" y="2944495"/>
            <a:ext cx="4290060" cy="1455420"/>
          </a:xfrm>
          <a:prstGeom prst="rect">
            <a:avLst/>
          </a:prstGeom>
        </p:spPr>
      </p:pic>
      <p:pic>
        <p:nvPicPr>
          <p:cNvPr id="9" name="图片 8"/>
          <p:cNvPicPr>
            <a:picLocks noChangeAspect="1"/>
          </p:cNvPicPr>
          <p:nvPr/>
        </p:nvPicPr>
        <p:blipFill>
          <a:blip r:embed="rId6"/>
          <a:stretch>
            <a:fillRect/>
          </a:stretch>
        </p:blipFill>
        <p:spPr>
          <a:xfrm>
            <a:off x="6067425" y="2917825"/>
            <a:ext cx="5067300" cy="15087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1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109" y="994052"/>
            <a:ext cx="5448300" cy="783590"/>
          </a:xfrm>
          <a:prstGeom prst="rect">
            <a:avLst/>
          </a:prstGeom>
          <a:noFill/>
        </p:spPr>
        <p:txBody>
          <a:bodyPr wrap="square" rtlCol="0">
            <a:spAutoFit/>
          </a:bodyPr>
          <a:lstStyle/>
          <a:p>
            <a:r>
              <a:rPr lang="zh-CN" altLang="en-US" sz="4500" b="1" i="1" spc="600" dirty="0" smtClean="0">
                <a:solidFill>
                  <a:srgbClr val="FF0000"/>
                </a:solidFill>
                <a:cs typeface="+mn-ea"/>
                <a:sym typeface="+mn-lt"/>
              </a:rPr>
              <a:t>练习</a:t>
            </a:r>
            <a:endParaRPr lang="zh-CN" altLang="en-US" sz="4500" b="1" i="1" spc="600" dirty="0">
              <a:solidFill>
                <a:srgbClr val="FF0000"/>
              </a:solidFill>
              <a:cs typeface="+mn-ea"/>
              <a:sym typeface="+mn-lt"/>
            </a:endParaRPr>
          </a:p>
        </p:txBody>
      </p:sp>
      <p:sp>
        <p:nvSpPr>
          <p:cNvPr id="2" name="文本框 1"/>
          <p:cNvSpPr txBox="1"/>
          <p:nvPr/>
        </p:nvSpPr>
        <p:spPr>
          <a:xfrm>
            <a:off x="1156969" y="2099945"/>
            <a:ext cx="9855877" cy="553998"/>
          </a:xfrm>
          <a:prstGeom prst="rect">
            <a:avLst/>
          </a:prstGeom>
          <a:noFill/>
        </p:spPr>
        <p:txBody>
          <a:bodyPr wrap="square" rtlCol="0" anchor="t">
            <a:spAutoFit/>
          </a:bodyPr>
          <a:lstStyle/>
          <a:p>
            <a:pPr indent="0" algn="just">
              <a:lnSpc>
                <a:spcPct val="150000"/>
              </a:lnSpc>
              <a:buClrTx/>
              <a:buSzTx/>
              <a:buFont typeface="Wingdings" panose="05000000000000000000" charset="0"/>
              <a:buNone/>
            </a:pPr>
            <a:r>
              <a:rPr lang="zh-CN" altLang="en-US" sz="2000" spc="300" dirty="0" smtClean="0">
                <a:cs typeface="+mn-ea"/>
                <a:sym typeface="+mn-ea"/>
              </a:rPr>
              <a:t>编写程序，用数组实现九九乘法表的输出。并用</a:t>
            </a:r>
            <a:r>
              <a:rPr lang="en-US" altLang="zh-CN" sz="2000" spc="300" dirty="0" err="1" smtClean="0">
                <a:cs typeface="+mn-ea"/>
                <a:sym typeface="+mn-ea"/>
              </a:rPr>
              <a:t>checkstyle</a:t>
            </a:r>
            <a:r>
              <a:rPr lang="zh-CN" altLang="en-US" sz="2000" spc="300" dirty="0" smtClean="0">
                <a:cs typeface="+mn-ea"/>
                <a:sym typeface="+mn-ea"/>
              </a:rPr>
              <a:t>检查代码规范。</a:t>
            </a:r>
            <a:endParaRPr lang="zh-CN" sz="2000" spc="300" dirty="0">
              <a:cs typeface="+mn-ea"/>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15"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563245" y="1569720"/>
            <a:ext cx="2604770" cy="262572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291715" y="3037205"/>
            <a:ext cx="7608570" cy="1476375"/>
          </a:xfrm>
          <a:prstGeom prst="rect">
            <a:avLst/>
          </a:prstGeom>
          <a:noFill/>
        </p:spPr>
        <p:txBody>
          <a:bodyPr wrap="square" rtlCol="0">
            <a:spAutoFit/>
          </a:bodyPr>
          <a:lstStyle/>
          <a:p>
            <a:r>
              <a:rPr lang="en-US" altLang="zh-CN" sz="4500" b="1" i="1" spc="600" dirty="0">
                <a:solidFill>
                  <a:prstClr val="black"/>
                </a:solidFill>
                <a:cs typeface="+mn-ea"/>
                <a:sym typeface="+mn-lt"/>
              </a:rPr>
              <a:t>Chapter4</a:t>
            </a:r>
          </a:p>
          <a:p>
            <a:r>
              <a:rPr lang="en-US" altLang="zh-CN" sz="4500" b="1" i="1" spc="600" dirty="0">
                <a:solidFill>
                  <a:srgbClr val="FF0000"/>
                </a:solidFill>
                <a:cs typeface="+mn-ea"/>
                <a:sym typeface="+mn-lt"/>
              </a:rPr>
              <a:t>Junit</a:t>
            </a:r>
            <a:r>
              <a:rPr lang="zh-CN" altLang="en-US" sz="4500" b="1" i="1" spc="600" dirty="0">
                <a:solidFill>
                  <a:prstClr val="black"/>
                </a:solidFill>
                <a:cs typeface="+mn-ea"/>
                <a:sym typeface="+mn-lt"/>
              </a:rPr>
              <a:t>单元测试框架</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15"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385" y="993775"/>
            <a:ext cx="8307705" cy="783590"/>
          </a:xfrm>
          <a:prstGeom prst="rect">
            <a:avLst/>
          </a:prstGeom>
          <a:noFill/>
        </p:spPr>
        <p:txBody>
          <a:bodyPr wrap="square" rtlCol="0">
            <a:spAutoFit/>
          </a:bodyPr>
          <a:lstStyle/>
          <a:p>
            <a:r>
              <a:rPr lang="zh-CN" altLang="en-US" sz="4500" b="1" i="1" spc="600" dirty="0">
                <a:cs typeface="+mn-ea"/>
                <a:sym typeface="+mn-lt"/>
              </a:rPr>
              <a:t>什么是</a:t>
            </a:r>
            <a:r>
              <a:rPr lang="en-US" altLang="zh-CN" sz="4500" b="1" i="1" spc="600" dirty="0">
                <a:solidFill>
                  <a:srgbClr val="FF0000"/>
                </a:solidFill>
                <a:cs typeface="+mn-ea"/>
                <a:sym typeface="+mn-lt"/>
              </a:rPr>
              <a:t>JUnit</a:t>
            </a:r>
          </a:p>
        </p:txBody>
      </p:sp>
      <p:sp>
        <p:nvSpPr>
          <p:cNvPr id="4" name="文本框 3"/>
          <p:cNvSpPr txBox="1"/>
          <p:nvPr/>
        </p:nvSpPr>
        <p:spPr>
          <a:xfrm>
            <a:off x="1167130" y="2110105"/>
            <a:ext cx="9885680" cy="3784600"/>
          </a:xfrm>
          <a:prstGeom prst="rect">
            <a:avLst/>
          </a:prstGeom>
          <a:noFill/>
        </p:spPr>
        <p:txBody>
          <a:bodyPr wrap="square" rtlCol="0" anchor="t">
            <a:spAutoFit/>
          </a:bodyPr>
          <a:lstStyle/>
          <a:p>
            <a:pPr indent="584200" algn="just">
              <a:lnSpc>
                <a:spcPct val="150000"/>
              </a:lnSpc>
              <a:buClrTx/>
              <a:buSzTx/>
              <a:buNone/>
              <a:extLst>
                <a:ext uri="{35155182-B16C-46BC-9424-99874614C6A1}">
                  <wpsdc:indentchars xmlns:wpsdc="http://www.wps.cn/officeDocument/2017/drawingmlCustomData" xmlns="" val="200" checksum="3209689083"/>
                </a:ext>
              </a:extLst>
            </a:pPr>
            <a:r>
              <a:rPr sz="2000" b="1" spc="300" dirty="0">
                <a:solidFill>
                  <a:srgbClr val="FF0000"/>
                </a:solidFill>
                <a:cs typeface="+mn-ea"/>
              </a:rPr>
              <a:t>JUnit</a:t>
            </a:r>
            <a:r>
              <a:rPr sz="2000" spc="300" dirty="0">
                <a:cs typeface="+mn-ea"/>
              </a:rPr>
              <a:t>是JUnit是一个开放源代码的Java测试框架，用于编写和运行可重复的测试</a:t>
            </a:r>
            <a:r>
              <a:rPr lang="zh-CN" altLang="en-US" sz="2000" spc="300" dirty="0">
                <a:cs typeface="+mn-ea"/>
              </a:rPr>
              <a:t>，它是</a:t>
            </a:r>
            <a:r>
              <a:rPr lang="en-US" sz="2000" spc="300" dirty="0">
                <a:cs typeface="+mn-ea"/>
              </a:rPr>
              <a:t>XUnit</a:t>
            </a:r>
            <a:r>
              <a:rPr lang="zh-CN" altLang="en-US" sz="2000" spc="300" dirty="0">
                <a:cs typeface="+mn-ea"/>
              </a:rPr>
              <a:t>的一个子集。</a:t>
            </a:r>
          </a:p>
          <a:p>
            <a:pPr indent="584200" algn="just">
              <a:lnSpc>
                <a:spcPct val="150000"/>
              </a:lnSpc>
              <a:buClrTx/>
              <a:buSzTx/>
              <a:buNone/>
              <a:extLst>
                <a:ext uri="{35155182-B16C-46BC-9424-99874614C6A1}">
                  <wpsdc:indentchars xmlns:wpsdc="http://www.wps.cn/officeDocument/2017/drawingmlCustomData" xmlns="" val="200" checksum="3209689083"/>
                </a:ext>
              </a:extLst>
            </a:pPr>
            <a:r>
              <a:rPr lang="en-US" altLang="zh-CN" sz="2000" b="1" spc="300" dirty="0">
                <a:solidFill>
                  <a:srgbClr val="FF0000"/>
                </a:solidFill>
                <a:cs typeface="+mn-ea"/>
              </a:rPr>
              <a:t>Xunit</a:t>
            </a:r>
            <a:r>
              <a:rPr lang="zh-CN" altLang="en-US" sz="2000" spc="300" dirty="0">
                <a:cs typeface="+mn-ea"/>
              </a:rPr>
              <a:t>是一套基于测试驱动开发的测试框架，包含面向</a:t>
            </a:r>
            <a:r>
              <a:rPr lang="en-US" altLang="zh-CN" sz="2000" spc="300" dirty="0">
                <a:cs typeface="+mn-ea"/>
              </a:rPr>
              <a:t>Python</a:t>
            </a:r>
            <a:r>
              <a:rPr lang="zh-CN" altLang="en-US" sz="2000" spc="300" dirty="0">
                <a:cs typeface="+mn-ea"/>
              </a:rPr>
              <a:t>的</a:t>
            </a:r>
            <a:r>
              <a:rPr lang="en-US" altLang="zh-CN" sz="2000" spc="300" dirty="0">
                <a:cs typeface="+mn-ea"/>
              </a:rPr>
              <a:t>PythonUnit</a:t>
            </a:r>
            <a:r>
              <a:rPr lang="zh-CN" altLang="en-US" sz="2000" spc="300" dirty="0">
                <a:cs typeface="+mn-ea"/>
              </a:rPr>
              <a:t>、面向</a:t>
            </a:r>
            <a:r>
              <a:rPr lang="en-US" altLang="zh-CN" sz="2000" spc="300" dirty="0">
                <a:cs typeface="+mn-ea"/>
              </a:rPr>
              <a:t>C++</a:t>
            </a:r>
            <a:r>
              <a:rPr lang="zh-CN" altLang="en-US" sz="2000" spc="300" dirty="0">
                <a:cs typeface="+mn-ea"/>
              </a:rPr>
              <a:t>的</a:t>
            </a:r>
            <a:r>
              <a:rPr lang="en-US" altLang="zh-CN" sz="2000" spc="300" dirty="0">
                <a:cs typeface="+mn-ea"/>
              </a:rPr>
              <a:t>CppUnit</a:t>
            </a:r>
            <a:r>
              <a:rPr lang="zh-CN" altLang="en-US" sz="2000" spc="300" dirty="0">
                <a:cs typeface="+mn-ea"/>
              </a:rPr>
              <a:t>、面向</a:t>
            </a:r>
            <a:r>
              <a:rPr lang="en-US" altLang="zh-CN" sz="2000" spc="300" dirty="0">
                <a:cs typeface="+mn-ea"/>
              </a:rPr>
              <a:t>Java</a:t>
            </a:r>
            <a:r>
              <a:rPr lang="zh-CN" altLang="en-US" sz="2000" spc="300" dirty="0">
                <a:cs typeface="+mn-ea"/>
              </a:rPr>
              <a:t>的</a:t>
            </a:r>
            <a:r>
              <a:rPr lang="en-US" altLang="zh-CN" sz="2000" spc="300" dirty="0">
                <a:cs typeface="+mn-ea"/>
              </a:rPr>
              <a:t>Junit</a:t>
            </a:r>
            <a:r>
              <a:rPr lang="zh-CN" altLang="en-US" sz="2000" spc="300" dirty="0">
                <a:cs typeface="+mn-ea"/>
              </a:rPr>
              <a:t>。</a:t>
            </a:r>
            <a:endParaRPr sz="2000" spc="300" dirty="0">
              <a:cs typeface="+mn-ea"/>
            </a:endParaRPr>
          </a:p>
          <a:p>
            <a:pPr indent="584200" algn="just">
              <a:lnSpc>
                <a:spcPct val="150000"/>
              </a:lnSpc>
              <a:buClrTx/>
              <a:buSzTx/>
              <a:buNone/>
              <a:extLst>
                <a:ext uri="{35155182-B16C-46BC-9424-99874614C6A1}">
                  <wpsdc:indentchars xmlns:wpsdc="http://www.wps.cn/officeDocument/2017/drawingmlCustomData" xmlns="" val="200" checksum="3209689083"/>
                </a:ext>
              </a:extLst>
            </a:pPr>
            <a:r>
              <a:rPr sz="2000" b="1" spc="300" dirty="0">
                <a:solidFill>
                  <a:srgbClr val="FF0000"/>
                </a:solidFill>
                <a:cs typeface="+mn-ea"/>
              </a:rPr>
              <a:t>JUnit</a:t>
            </a:r>
            <a:r>
              <a:rPr sz="2000" spc="300" dirty="0">
                <a:cs typeface="+mn-ea"/>
              </a:rPr>
              <a:t>适用于Java开发人员在单元测试阶段，进行单个方法实现功能或者类本身的测试，主要用于白盒测试。</a:t>
            </a:r>
          </a:p>
          <a:p>
            <a:pPr indent="584200" algn="just">
              <a:lnSpc>
                <a:spcPct val="150000"/>
              </a:lnSpc>
              <a:buClrTx/>
              <a:buSzTx/>
              <a:buNone/>
              <a:extLst>
                <a:ext uri="{35155182-B16C-46BC-9424-99874614C6A1}">
                  <wpsdc:indentchars xmlns:wpsdc="http://www.wps.cn/officeDocument/2017/drawingmlCustomData" xmlns="" val="200" checksum="3209689083"/>
                </a:ext>
              </a:extLst>
            </a:pPr>
            <a:r>
              <a:rPr lang="zh-CN" sz="2000" spc="300" dirty="0">
                <a:cs typeface="+mn-ea"/>
              </a:rPr>
              <a:t>简而言之，</a:t>
            </a:r>
            <a:r>
              <a:rPr lang="en-US" altLang="zh-CN" sz="2000" b="1" spc="300" dirty="0">
                <a:solidFill>
                  <a:srgbClr val="FF0000"/>
                </a:solidFill>
                <a:cs typeface="+mn-ea"/>
              </a:rPr>
              <a:t>JUnit</a:t>
            </a:r>
            <a:r>
              <a:rPr sz="2000" spc="300" dirty="0">
                <a:cs typeface="+mn-ea"/>
              </a:rPr>
              <a:t>就是一个用于java测试的工具箱，里面有很多方法和规范可以供我们直接使用</a:t>
            </a:r>
            <a:r>
              <a:rPr lang="zh-CN" sz="2000" spc="300" dirty="0">
                <a:cs typeface="+mn-ea"/>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1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385" y="993775"/>
            <a:ext cx="8307705" cy="783590"/>
          </a:xfrm>
          <a:prstGeom prst="rect">
            <a:avLst/>
          </a:prstGeom>
          <a:noFill/>
        </p:spPr>
        <p:txBody>
          <a:bodyPr wrap="square" rtlCol="0">
            <a:spAutoFit/>
          </a:bodyPr>
          <a:lstStyle/>
          <a:p>
            <a:r>
              <a:rPr lang="en-US" altLang="zh-CN" sz="4500" b="1" i="1" spc="600" dirty="0" smtClean="0">
                <a:solidFill>
                  <a:srgbClr val="FF0000"/>
                </a:solidFill>
                <a:cs typeface="+mn-ea"/>
                <a:sym typeface="+mn-lt"/>
              </a:rPr>
              <a:t>Junit</a:t>
            </a:r>
            <a:r>
              <a:rPr lang="zh-CN" altLang="en-US" sz="4500" b="1" i="1" spc="600" dirty="0" smtClean="0">
                <a:cs typeface="+mn-ea"/>
                <a:sym typeface="+mn-lt"/>
              </a:rPr>
              <a:t>特点</a:t>
            </a:r>
            <a:endParaRPr lang="en-US" altLang="zh-CN" sz="4500" b="1" i="1" spc="600" dirty="0">
              <a:cs typeface="+mn-ea"/>
              <a:sym typeface="+mn-lt"/>
            </a:endParaRPr>
          </a:p>
        </p:txBody>
      </p:sp>
      <p:sp>
        <p:nvSpPr>
          <p:cNvPr id="4" name="文本框 3"/>
          <p:cNvSpPr txBox="1"/>
          <p:nvPr/>
        </p:nvSpPr>
        <p:spPr>
          <a:xfrm>
            <a:off x="1167130" y="2110105"/>
            <a:ext cx="9885680" cy="1938992"/>
          </a:xfrm>
          <a:prstGeom prst="rect">
            <a:avLst/>
          </a:prstGeom>
          <a:noFill/>
        </p:spPr>
        <p:txBody>
          <a:bodyPr wrap="square" rtlCol="0" anchor="t">
            <a:spAutoFit/>
          </a:bodyPr>
          <a:lstStyle/>
          <a:p>
            <a:pPr marL="342900" indent="-342900" algn="just">
              <a:lnSpc>
                <a:spcPct val="150000"/>
              </a:lnSpc>
              <a:buClrTx/>
              <a:buSzTx/>
              <a:buFont typeface="Wingdings" panose="05000000000000000000" pitchFamily="2" charset="2"/>
              <a:buChar char="l"/>
            </a:pPr>
            <a:r>
              <a:rPr lang="zh-CN" altLang="en-US" sz="2000" spc="300" dirty="0" smtClean="0">
                <a:cs typeface="+mn-ea"/>
              </a:rPr>
              <a:t>使用断言（</a:t>
            </a:r>
            <a:r>
              <a:rPr lang="en-US" altLang="zh-CN" sz="2000" spc="300" dirty="0" smtClean="0">
                <a:cs typeface="+mn-ea"/>
              </a:rPr>
              <a:t>Assertion</a:t>
            </a:r>
            <a:r>
              <a:rPr lang="zh-CN" altLang="en-US" sz="2000" spc="300" dirty="0" smtClean="0">
                <a:cs typeface="+mn-ea"/>
              </a:rPr>
              <a:t>）测试期望结果</a:t>
            </a:r>
            <a:endParaRPr lang="en-US" altLang="zh-CN" sz="2000" spc="300" dirty="0" smtClean="0">
              <a:cs typeface="+mn-ea"/>
            </a:endParaRPr>
          </a:p>
          <a:p>
            <a:pPr marL="342900" indent="-342900" algn="just">
              <a:lnSpc>
                <a:spcPct val="150000"/>
              </a:lnSpc>
              <a:buClrTx/>
              <a:buSzTx/>
              <a:buFont typeface="Wingdings" panose="05000000000000000000" pitchFamily="2" charset="2"/>
              <a:buChar char="l"/>
            </a:pPr>
            <a:r>
              <a:rPr lang="zh-CN" altLang="en-US" sz="2000" spc="300" dirty="0" smtClean="0">
                <a:cs typeface="+mn-ea"/>
              </a:rPr>
              <a:t>可以方便地组织和运行测试</a:t>
            </a:r>
            <a:endParaRPr lang="en-US" altLang="zh-CN" sz="2000" spc="300" dirty="0" smtClean="0">
              <a:cs typeface="+mn-ea"/>
            </a:endParaRPr>
          </a:p>
          <a:p>
            <a:pPr marL="342900" indent="-342900" algn="just">
              <a:lnSpc>
                <a:spcPct val="150000"/>
              </a:lnSpc>
              <a:buClrTx/>
              <a:buSzTx/>
              <a:buFont typeface="Wingdings" panose="05000000000000000000" pitchFamily="2" charset="2"/>
              <a:buChar char="l"/>
            </a:pPr>
            <a:r>
              <a:rPr lang="zh-CN" altLang="en-US" sz="2000" spc="300" dirty="0" smtClean="0">
                <a:cs typeface="+mn-ea"/>
              </a:rPr>
              <a:t>可以方便地查看测试结果</a:t>
            </a:r>
            <a:endParaRPr lang="en-US" altLang="zh-CN" sz="2000" spc="300" dirty="0" smtClean="0">
              <a:cs typeface="+mn-ea"/>
            </a:endParaRPr>
          </a:p>
          <a:p>
            <a:pPr marL="342900" indent="-342900" algn="just">
              <a:lnSpc>
                <a:spcPct val="150000"/>
              </a:lnSpc>
              <a:buClrTx/>
              <a:buSzTx/>
              <a:buFont typeface="Wingdings" panose="05000000000000000000" pitchFamily="2" charset="2"/>
              <a:buChar char="l"/>
            </a:pPr>
            <a:r>
              <a:rPr lang="zh-CN" altLang="en-US" sz="2000" spc="300" dirty="0" smtClean="0">
                <a:cs typeface="+mn-ea"/>
              </a:rPr>
              <a:t>常用</a:t>
            </a:r>
            <a:r>
              <a:rPr lang="en-US" altLang="zh-CN" sz="2000" spc="300" dirty="0" smtClean="0">
                <a:cs typeface="+mn-ea"/>
              </a:rPr>
              <a:t>IDE</a:t>
            </a:r>
            <a:r>
              <a:rPr lang="zh-CN" altLang="en-US" sz="2000" spc="300" dirty="0" smtClean="0">
                <a:cs typeface="+mn-ea"/>
              </a:rPr>
              <a:t>（例如</a:t>
            </a:r>
            <a:r>
              <a:rPr lang="en-US" altLang="zh-CN" sz="2000" spc="300" dirty="0" smtClean="0">
                <a:cs typeface="+mn-ea"/>
              </a:rPr>
              <a:t>Eclipse</a:t>
            </a:r>
            <a:r>
              <a:rPr lang="zh-CN" altLang="en-US" sz="2000" spc="300" dirty="0" smtClean="0">
                <a:cs typeface="+mn-ea"/>
              </a:rPr>
              <a:t>）都集成了</a:t>
            </a:r>
            <a:r>
              <a:rPr lang="en-US" altLang="zh-CN" sz="2000" spc="300" dirty="0" smtClean="0">
                <a:cs typeface="+mn-ea"/>
              </a:rPr>
              <a:t>Junit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15"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385" y="993775"/>
            <a:ext cx="8307705" cy="783590"/>
          </a:xfrm>
          <a:prstGeom prst="rect">
            <a:avLst/>
          </a:prstGeom>
          <a:noFill/>
        </p:spPr>
        <p:txBody>
          <a:bodyPr wrap="square" rtlCol="0">
            <a:spAutoFit/>
          </a:bodyPr>
          <a:lstStyle/>
          <a:p>
            <a:r>
              <a:rPr lang="zh-CN" altLang="en-US" sz="4500" b="1" i="1" spc="600" dirty="0">
                <a:cs typeface="+mn-ea"/>
                <a:sym typeface="+mn-lt"/>
              </a:rPr>
              <a:t>为什么需要</a:t>
            </a:r>
            <a:r>
              <a:rPr lang="en-US" altLang="zh-CN" sz="4500" b="1" i="1" spc="600" dirty="0">
                <a:solidFill>
                  <a:srgbClr val="FF0000"/>
                </a:solidFill>
                <a:cs typeface="+mn-ea"/>
                <a:sym typeface="+mn-lt"/>
              </a:rPr>
              <a:t>JUnit</a:t>
            </a:r>
          </a:p>
        </p:txBody>
      </p:sp>
      <p:pic>
        <p:nvPicPr>
          <p:cNvPr id="5" name="图片 4"/>
          <p:cNvPicPr>
            <a:picLocks noChangeAspect="1"/>
          </p:cNvPicPr>
          <p:nvPr/>
        </p:nvPicPr>
        <p:blipFill>
          <a:blip r:embed="rId5"/>
          <a:stretch>
            <a:fillRect/>
          </a:stretch>
        </p:blipFill>
        <p:spPr>
          <a:xfrm>
            <a:off x="1903095" y="2479675"/>
            <a:ext cx="4892040" cy="4290060"/>
          </a:xfrm>
          <a:prstGeom prst="rect">
            <a:avLst/>
          </a:prstGeom>
        </p:spPr>
      </p:pic>
      <p:sp>
        <p:nvSpPr>
          <p:cNvPr id="6" name="文本框 5"/>
          <p:cNvSpPr txBox="1"/>
          <p:nvPr/>
        </p:nvSpPr>
        <p:spPr>
          <a:xfrm>
            <a:off x="1807845" y="1924050"/>
            <a:ext cx="6830695" cy="368300"/>
          </a:xfrm>
          <a:prstGeom prst="rect">
            <a:avLst/>
          </a:prstGeom>
          <a:noFill/>
        </p:spPr>
        <p:txBody>
          <a:bodyPr wrap="square" rtlCol="0">
            <a:spAutoFit/>
          </a:bodyPr>
          <a:lstStyle/>
          <a:p>
            <a:r>
              <a:rPr lang="zh-CN" altLang="en-US"/>
              <a:t>传统</a:t>
            </a:r>
            <a:r>
              <a:rPr lang="en-US" altLang="zh-CN"/>
              <a:t>main</a:t>
            </a:r>
            <a:r>
              <a:rPr lang="zh-CN" altLang="en-US"/>
              <a:t>函数内测试：</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15"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385" y="993775"/>
            <a:ext cx="8307705" cy="783590"/>
          </a:xfrm>
          <a:prstGeom prst="rect">
            <a:avLst/>
          </a:prstGeom>
          <a:noFill/>
        </p:spPr>
        <p:txBody>
          <a:bodyPr wrap="square" rtlCol="0">
            <a:spAutoFit/>
          </a:bodyPr>
          <a:lstStyle/>
          <a:p>
            <a:r>
              <a:rPr lang="zh-CN" altLang="en-US" sz="4500" b="1" i="1" spc="600" dirty="0">
                <a:cs typeface="+mn-ea"/>
                <a:sym typeface="+mn-lt"/>
              </a:rPr>
              <a:t>为什么需要</a:t>
            </a:r>
            <a:r>
              <a:rPr lang="en-US" altLang="zh-CN" sz="4500" b="1" i="1" spc="600" dirty="0">
                <a:solidFill>
                  <a:srgbClr val="FF0000"/>
                </a:solidFill>
                <a:cs typeface="+mn-ea"/>
                <a:sym typeface="+mn-lt"/>
              </a:rPr>
              <a:t>JUnit</a:t>
            </a:r>
          </a:p>
        </p:txBody>
      </p:sp>
      <p:sp>
        <p:nvSpPr>
          <p:cNvPr id="4" name="文本框 3"/>
          <p:cNvSpPr txBox="1"/>
          <p:nvPr/>
        </p:nvSpPr>
        <p:spPr>
          <a:xfrm>
            <a:off x="1167130" y="2110105"/>
            <a:ext cx="9885680" cy="3322955"/>
          </a:xfrm>
          <a:prstGeom prst="rect">
            <a:avLst/>
          </a:prstGeom>
          <a:noFill/>
        </p:spPr>
        <p:txBody>
          <a:bodyPr wrap="square" rtlCol="0" anchor="t">
            <a:spAutoFit/>
          </a:bodyPr>
          <a:lstStyle/>
          <a:p>
            <a:pPr marL="342900" indent="-342900" algn="just">
              <a:lnSpc>
                <a:spcPct val="150000"/>
              </a:lnSpc>
              <a:buClrTx/>
              <a:buSzTx/>
              <a:buFont typeface="Wingdings" panose="05000000000000000000" charset="0"/>
              <a:buChar char="ü"/>
            </a:pPr>
            <a:r>
              <a:rPr sz="2000" spc="300" dirty="0">
                <a:cs typeface="+mn-ea"/>
              </a:rPr>
              <a:t>可以使测试代码与产品代码分开。  </a:t>
            </a:r>
          </a:p>
          <a:p>
            <a:pPr marL="342900" indent="-342900" algn="just">
              <a:lnSpc>
                <a:spcPct val="150000"/>
              </a:lnSpc>
              <a:buClrTx/>
              <a:buSzTx/>
              <a:buFont typeface="Wingdings" panose="05000000000000000000" charset="0"/>
              <a:buChar char="ü"/>
            </a:pPr>
            <a:r>
              <a:rPr sz="2000" spc="300" dirty="0">
                <a:cs typeface="+mn-ea"/>
              </a:rPr>
              <a:t>针对某一个类的测试代码通过较少的改动便可以应用于另一个类的测试。</a:t>
            </a:r>
          </a:p>
          <a:p>
            <a:pPr marL="342900" indent="-342900" algn="just">
              <a:lnSpc>
                <a:spcPct val="150000"/>
              </a:lnSpc>
              <a:buClrTx/>
              <a:buSzTx/>
              <a:buFont typeface="Wingdings" panose="05000000000000000000" charset="0"/>
              <a:buChar char="ü"/>
            </a:pPr>
            <a:r>
              <a:rPr sz="2000" spc="300" dirty="0">
                <a:cs typeface="+mn-ea"/>
              </a:rPr>
              <a:t>易于集成到测试人员的构建过程中，JUnit和Ant的结合可以实施增量开发。 </a:t>
            </a:r>
          </a:p>
          <a:p>
            <a:pPr marL="342900" indent="-342900" algn="just">
              <a:lnSpc>
                <a:spcPct val="150000"/>
              </a:lnSpc>
              <a:buClrTx/>
              <a:buSzTx/>
              <a:buFont typeface="Wingdings" panose="05000000000000000000" charset="0"/>
              <a:buChar char="ü"/>
            </a:pPr>
            <a:r>
              <a:rPr sz="2000" spc="300" dirty="0">
                <a:cs typeface="+mn-ea"/>
              </a:rPr>
              <a:t>JUnit是公开源代码的，可以进行二次开发。 </a:t>
            </a:r>
          </a:p>
          <a:p>
            <a:pPr marL="342900" indent="-342900" algn="just">
              <a:lnSpc>
                <a:spcPct val="150000"/>
              </a:lnSpc>
              <a:buClrTx/>
              <a:buSzTx/>
              <a:buFont typeface="Wingdings" panose="05000000000000000000" charset="0"/>
              <a:buChar char="ü"/>
            </a:pPr>
            <a:r>
              <a:rPr sz="2000" spc="300" dirty="0">
                <a:cs typeface="+mn-ea"/>
              </a:rPr>
              <a:t>可以方便地对JUnit进行扩展。</a:t>
            </a:r>
          </a:p>
          <a:p>
            <a:pPr marL="342900" indent="-342900" algn="just">
              <a:lnSpc>
                <a:spcPct val="150000"/>
              </a:lnSpc>
              <a:buClrTx/>
              <a:buSzTx/>
              <a:buNone/>
            </a:pPr>
            <a:endParaRPr sz="2000" spc="300" dirty="0">
              <a:cs typeface="+mn-ea"/>
            </a:endParaRPr>
          </a:p>
        </p:txBody>
      </p:sp>
      <p:pic>
        <p:nvPicPr>
          <p:cNvPr id="2" name="图片 1"/>
          <p:cNvPicPr>
            <a:picLocks noChangeAspect="1"/>
          </p:cNvPicPr>
          <p:nvPr/>
        </p:nvPicPr>
        <p:blipFill>
          <a:blip r:embed="rId5"/>
          <a:stretch>
            <a:fillRect/>
          </a:stretch>
        </p:blipFill>
        <p:spPr>
          <a:xfrm>
            <a:off x="2117725" y="5076825"/>
            <a:ext cx="1598295" cy="1598295"/>
          </a:xfrm>
          <a:prstGeom prst="rect">
            <a:avLst/>
          </a:prstGeom>
        </p:spPr>
      </p:pic>
      <p:pic>
        <p:nvPicPr>
          <p:cNvPr id="3" name="图片 2"/>
          <p:cNvPicPr>
            <a:picLocks noChangeAspect="1"/>
          </p:cNvPicPr>
          <p:nvPr/>
        </p:nvPicPr>
        <p:blipFill>
          <a:blip r:embed="rId6"/>
          <a:stretch>
            <a:fillRect/>
          </a:stretch>
        </p:blipFill>
        <p:spPr>
          <a:xfrm>
            <a:off x="7519035" y="5290820"/>
            <a:ext cx="1845310" cy="13843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15"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pic>
        <p:nvPicPr>
          <p:cNvPr id="5" name="图片 4"/>
          <p:cNvPicPr>
            <a:picLocks noChangeAspect="1"/>
          </p:cNvPicPr>
          <p:nvPr/>
        </p:nvPicPr>
        <p:blipFill>
          <a:blip r:embed="rId5"/>
          <a:stretch>
            <a:fillRect/>
          </a:stretch>
        </p:blipFill>
        <p:spPr>
          <a:xfrm>
            <a:off x="7273925" y="993775"/>
            <a:ext cx="4693920" cy="4991100"/>
          </a:xfrm>
          <a:prstGeom prst="rect">
            <a:avLst/>
          </a:prstGeom>
        </p:spPr>
      </p:pic>
      <p:pic>
        <p:nvPicPr>
          <p:cNvPr id="6" name="图片 5"/>
          <p:cNvPicPr>
            <a:picLocks noChangeAspect="1"/>
          </p:cNvPicPr>
          <p:nvPr/>
        </p:nvPicPr>
        <p:blipFill>
          <a:blip r:embed="rId6"/>
          <a:srcRect l="681" t="8241" r="57578" b="47731"/>
          <a:stretch>
            <a:fillRect/>
          </a:stretch>
        </p:blipFill>
        <p:spPr>
          <a:xfrm>
            <a:off x="463550" y="2322195"/>
            <a:ext cx="6106795" cy="3623310"/>
          </a:xfrm>
          <a:prstGeom prst="rect">
            <a:avLst/>
          </a:prstGeom>
        </p:spPr>
      </p:pic>
      <p:sp>
        <p:nvSpPr>
          <p:cNvPr id="7" name="文本框 6"/>
          <p:cNvSpPr txBox="1"/>
          <p:nvPr/>
        </p:nvSpPr>
        <p:spPr>
          <a:xfrm>
            <a:off x="2445385" y="993775"/>
            <a:ext cx="8307705" cy="783590"/>
          </a:xfrm>
          <a:prstGeom prst="rect">
            <a:avLst/>
          </a:prstGeom>
          <a:noFill/>
        </p:spPr>
        <p:txBody>
          <a:bodyPr wrap="square" rtlCol="0">
            <a:spAutoFit/>
          </a:bodyPr>
          <a:lstStyle/>
          <a:p>
            <a:r>
              <a:rPr lang="zh-CN" altLang="en-US" sz="4500" b="1" i="1" spc="600" dirty="0">
                <a:cs typeface="+mn-ea"/>
                <a:sym typeface="+mn-lt"/>
              </a:rPr>
              <a:t>导入</a:t>
            </a:r>
            <a:r>
              <a:rPr lang="en-US" altLang="zh-CN" sz="4500" b="1" i="1" spc="600" dirty="0">
                <a:solidFill>
                  <a:srgbClr val="FF0000"/>
                </a:solidFill>
                <a:cs typeface="+mn-ea"/>
                <a:sym typeface="+mn-lt"/>
              </a:rPr>
              <a:t>JUnit</a:t>
            </a:r>
            <a:r>
              <a:rPr lang="zh-CN" altLang="en-US" sz="4500" b="1" i="1" spc="600" dirty="0">
                <a:cs typeface="+mn-ea"/>
                <a:sym typeface="+mn-lt"/>
              </a:rPr>
              <a:t>包</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445385" y="993775"/>
            <a:ext cx="8307705" cy="783590"/>
          </a:xfrm>
          <a:prstGeom prst="rect">
            <a:avLst/>
          </a:prstGeom>
          <a:noFill/>
        </p:spPr>
        <p:txBody>
          <a:bodyPr wrap="square" rtlCol="0">
            <a:spAutoFit/>
          </a:bodyPr>
          <a:lstStyle/>
          <a:p>
            <a:r>
              <a:rPr lang="zh-CN" altLang="en-US" sz="4500" b="1" i="1" spc="600" dirty="0">
                <a:cs typeface="+mn-ea"/>
                <a:sym typeface="+mn-lt"/>
              </a:rPr>
              <a:t>自动创建</a:t>
            </a:r>
            <a:r>
              <a:rPr lang="en-US" altLang="zh-CN" sz="4500" b="1" i="1" spc="600" dirty="0">
                <a:cs typeface="+mn-ea"/>
                <a:sym typeface="+mn-lt"/>
              </a:rPr>
              <a:t>JUnit</a:t>
            </a:r>
            <a:r>
              <a:rPr lang="zh-CN" altLang="en-US" sz="4500" b="1" i="1" spc="600" dirty="0">
                <a:cs typeface="+mn-ea"/>
                <a:sym typeface="+mn-lt"/>
              </a:rPr>
              <a:t>测试类框架</a:t>
            </a:r>
          </a:p>
        </p:txBody>
      </p:sp>
      <p:pic>
        <p:nvPicPr>
          <p:cNvPr id="2" name="图片 1"/>
          <p:cNvPicPr>
            <a:picLocks noChangeAspect="1"/>
          </p:cNvPicPr>
          <p:nvPr/>
        </p:nvPicPr>
        <p:blipFill>
          <a:blip r:embed="rId5"/>
          <a:srcRect l="1211" t="22060" r="56263" b="5787"/>
          <a:stretch>
            <a:fillRect/>
          </a:stretch>
        </p:blipFill>
        <p:spPr>
          <a:xfrm>
            <a:off x="701040" y="1777365"/>
            <a:ext cx="5179695" cy="4943475"/>
          </a:xfrm>
          <a:prstGeom prst="rect">
            <a:avLst/>
          </a:prstGeom>
        </p:spPr>
      </p:pic>
      <p:pic>
        <p:nvPicPr>
          <p:cNvPr id="3" name="图片 2"/>
          <p:cNvPicPr>
            <a:picLocks noChangeAspect="1"/>
          </p:cNvPicPr>
          <p:nvPr/>
        </p:nvPicPr>
        <p:blipFill>
          <a:blip r:embed="rId6"/>
          <a:srcRect l="629" t="16553" r="16240" b="30962"/>
          <a:stretch>
            <a:fillRect/>
          </a:stretch>
        </p:blipFill>
        <p:spPr>
          <a:xfrm>
            <a:off x="6509385" y="2924810"/>
            <a:ext cx="5200650" cy="29235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996112" y="731520"/>
            <a:ext cx="10552311" cy="5303520"/>
            <a:chOff x="996112" y="731520"/>
            <a:chExt cx="10552311" cy="5303520"/>
          </a:xfrm>
        </p:grpSpPr>
        <p:grpSp>
          <p:nvGrpSpPr>
            <p:cNvPr id="30" name="组合 29"/>
            <p:cNvGrpSpPr/>
            <p:nvPr/>
          </p:nvGrpSpPr>
          <p:grpSpPr>
            <a:xfrm>
              <a:off x="996112" y="731520"/>
              <a:ext cx="3931920" cy="5303520"/>
              <a:chOff x="996112" y="731520"/>
              <a:chExt cx="3931920" cy="5303520"/>
            </a:xfrm>
          </p:grpSpPr>
          <p:sp>
            <p:nvSpPr>
              <p:cNvPr id="11" name="圆角矩形 10"/>
              <p:cNvSpPr/>
              <p:nvPr/>
            </p:nvSpPr>
            <p:spPr>
              <a:xfrm>
                <a:off x="996112" y="731520"/>
                <a:ext cx="3600811" cy="5303520"/>
              </a:xfrm>
              <a:prstGeom prst="roundRect">
                <a:avLst>
                  <a:gd name="adj" fmla="val 3876"/>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圆角矩形 15"/>
              <p:cNvSpPr/>
              <p:nvPr/>
            </p:nvSpPr>
            <p:spPr>
              <a:xfrm>
                <a:off x="996112" y="731520"/>
                <a:ext cx="3931920" cy="2164080"/>
              </a:xfrm>
              <a:prstGeom prst="roundRect">
                <a:avLst>
                  <a:gd name="adj" fmla="val 3876"/>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p:cNvSpPr/>
              <p:nvPr/>
            </p:nvSpPr>
            <p:spPr>
              <a:xfrm>
                <a:off x="1698693" y="832009"/>
                <a:ext cx="1412513" cy="1412513"/>
              </a:xfrm>
              <a:prstGeom prst="ellipse">
                <a:avLst/>
              </a:prstGeom>
              <a:solidFill>
                <a:srgbClr val="91C7F6">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p:cNvSpPr/>
              <p:nvPr/>
            </p:nvSpPr>
            <p:spPr>
              <a:xfrm>
                <a:off x="3055399" y="1691458"/>
                <a:ext cx="758113" cy="758113"/>
              </a:xfrm>
              <a:prstGeom prst="ellipse">
                <a:avLst/>
              </a:prstGeom>
              <a:solidFill>
                <a:srgbClr val="91C7F6">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图片 4"/>
              <p:cNvPicPr>
                <a:picLocks noChangeAspect="1"/>
              </p:cNvPicPr>
              <p:nvPr/>
            </p:nvPicPr>
            <p:blipFill>
              <a:blip r:embed="rId3"/>
              <a:stretch>
                <a:fillRect/>
              </a:stretch>
            </p:blipFill>
            <p:spPr>
              <a:xfrm>
                <a:off x="2122557" y="1193362"/>
                <a:ext cx="1347920" cy="1347920"/>
              </a:xfrm>
              <a:prstGeom prst="rect">
                <a:avLst/>
              </a:prstGeom>
            </p:spPr>
          </p:pic>
        </p:grpSp>
        <p:grpSp>
          <p:nvGrpSpPr>
            <p:cNvPr id="31" name="组合 30"/>
            <p:cNvGrpSpPr/>
            <p:nvPr/>
          </p:nvGrpSpPr>
          <p:grpSpPr>
            <a:xfrm>
              <a:off x="7616503" y="731520"/>
              <a:ext cx="3931920" cy="5303520"/>
              <a:chOff x="7616503" y="731520"/>
              <a:chExt cx="3931920" cy="5303520"/>
            </a:xfrm>
          </p:grpSpPr>
          <p:sp>
            <p:nvSpPr>
              <p:cNvPr id="12" name="圆角矩形 11"/>
              <p:cNvSpPr/>
              <p:nvPr/>
            </p:nvSpPr>
            <p:spPr>
              <a:xfrm>
                <a:off x="7947612" y="731520"/>
                <a:ext cx="3600811" cy="5303520"/>
              </a:xfrm>
              <a:prstGeom prst="roundRect">
                <a:avLst>
                  <a:gd name="adj" fmla="val 3876"/>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圆角矩形 18"/>
              <p:cNvSpPr/>
              <p:nvPr/>
            </p:nvSpPr>
            <p:spPr>
              <a:xfrm>
                <a:off x="7616503" y="731520"/>
                <a:ext cx="3931920" cy="2164080"/>
              </a:xfrm>
              <a:prstGeom prst="roundRect">
                <a:avLst>
                  <a:gd name="adj" fmla="val 3876"/>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椭圆 19"/>
              <p:cNvSpPr/>
              <p:nvPr/>
            </p:nvSpPr>
            <p:spPr>
              <a:xfrm>
                <a:off x="8558463" y="897777"/>
                <a:ext cx="1412513" cy="1412513"/>
              </a:xfrm>
              <a:prstGeom prst="ellipse">
                <a:avLst/>
              </a:prstGeom>
              <a:solidFill>
                <a:srgbClr val="91C7F6">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9915169" y="1757226"/>
                <a:ext cx="758113" cy="758113"/>
              </a:xfrm>
              <a:prstGeom prst="ellipse">
                <a:avLst/>
              </a:prstGeom>
              <a:solidFill>
                <a:srgbClr val="91C7F6">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 name="图片 5"/>
              <p:cNvPicPr>
                <a:picLocks noChangeAspect="1"/>
              </p:cNvPicPr>
              <p:nvPr/>
            </p:nvPicPr>
            <p:blipFill>
              <a:blip r:embed="rId4"/>
              <a:stretch>
                <a:fillRect/>
              </a:stretch>
            </p:blipFill>
            <p:spPr>
              <a:xfrm>
                <a:off x="9074372" y="1194179"/>
                <a:ext cx="1347291" cy="1347291"/>
              </a:xfrm>
              <a:prstGeom prst="rect">
                <a:avLst/>
              </a:prstGeom>
            </p:spPr>
          </p:pic>
        </p:grpSp>
      </p:grpSp>
      <p:grpSp>
        <p:nvGrpSpPr>
          <p:cNvPr id="28" name="组合 27"/>
          <p:cNvGrpSpPr/>
          <p:nvPr/>
        </p:nvGrpSpPr>
        <p:grpSpPr>
          <a:xfrm>
            <a:off x="4236720" y="487680"/>
            <a:ext cx="3931920" cy="5791200"/>
            <a:chOff x="4236720" y="487680"/>
            <a:chExt cx="3931920" cy="5791200"/>
          </a:xfrm>
        </p:grpSpPr>
        <p:sp>
          <p:nvSpPr>
            <p:cNvPr id="10" name="圆角矩形 9"/>
            <p:cNvSpPr/>
            <p:nvPr/>
          </p:nvSpPr>
          <p:spPr>
            <a:xfrm>
              <a:off x="4236720" y="487680"/>
              <a:ext cx="3931920" cy="5791200"/>
            </a:xfrm>
            <a:prstGeom prst="roundRect">
              <a:avLst>
                <a:gd name="adj" fmla="val 3876"/>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圆角矩形 12"/>
            <p:cNvSpPr/>
            <p:nvPr/>
          </p:nvSpPr>
          <p:spPr>
            <a:xfrm>
              <a:off x="4236720" y="487680"/>
              <a:ext cx="3931920" cy="2164080"/>
            </a:xfrm>
            <a:prstGeom prst="roundRect">
              <a:avLst>
                <a:gd name="adj" fmla="val 3876"/>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5017111" y="609599"/>
              <a:ext cx="1412513" cy="1412513"/>
            </a:xfrm>
            <a:prstGeom prst="ellipse">
              <a:avLst/>
            </a:prstGeom>
            <a:solidFill>
              <a:srgbClr val="91C7F6">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p:cNvSpPr/>
            <p:nvPr/>
          </p:nvSpPr>
          <p:spPr>
            <a:xfrm>
              <a:off x="6373817" y="1469048"/>
              <a:ext cx="758113" cy="758113"/>
            </a:xfrm>
            <a:prstGeom prst="ellipse">
              <a:avLst/>
            </a:prstGeom>
            <a:solidFill>
              <a:srgbClr val="91C7F6">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 name="图片 2"/>
            <p:cNvPicPr>
              <a:picLocks noChangeAspect="1"/>
            </p:cNvPicPr>
            <p:nvPr/>
          </p:nvPicPr>
          <p:blipFill>
            <a:blip r:embed="rId5"/>
            <a:stretch>
              <a:fillRect/>
            </a:stretch>
          </p:blipFill>
          <p:spPr>
            <a:xfrm>
              <a:off x="5530738" y="897777"/>
              <a:ext cx="1343885" cy="1343885"/>
            </a:xfrm>
            <a:prstGeom prst="rect">
              <a:avLst/>
            </a:prstGeom>
          </p:spPr>
        </p:pic>
      </p:grpSp>
      <p:grpSp>
        <p:nvGrpSpPr>
          <p:cNvPr id="29" name="组合 28"/>
          <p:cNvGrpSpPr/>
          <p:nvPr/>
        </p:nvGrpSpPr>
        <p:grpSpPr>
          <a:xfrm>
            <a:off x="4293235" y="2812415"/>
            <a:ext cx="3875405" cy="3222720"/>
            <a:chOff x="4596919" y="3016889"/>
            <a:chExt cx="3232991" cy="3223095"/>
          </a:xfrm>
        </p:grpSpPr>
        <p:sp>
          <p:nvSpPr>
            <p:cNvPr id="24" name="文本框 23"/>
            <p:cNvSpPr txBox="1"/>
            <p:nvPr/>
          </p:nvSpPr>
          <p:spPr>
            <a:xfrm>
              <a:off x="4597554" y="3016889"/>
              <a:ext cx="3150235" cy="475670"/>
            </a:xfrm>
            <a:prstGeom prst="rect">
              <a:avLst/>
            </a:prstGeom>
            <a:noFill/>
          </p:spPr>
          <p:txBody>
            <a:bodyPr wrap="square" rtlCol="0">
              <a:spAutoFit/>
            </a:bodyPr>
            <a:lstStyle/>
            <a:p>
              <a:pPr algn="ctr"/>
              <a:r>
                <a:rPr lang="zh-CN" altLang="en-US" sz="2500" spc="300" dirty="0">
                  <a:cs typeface="+mn-ea"/>
                  <a:sym typeface="+mn-lt"/>
                </a:rPr>
                <a:t>可靠、耐久、安全</a:t>
              </a:r>
            </a:p>
          </p:txBody>
        </p:sp>
        <p:sp>
          <p:nvSpPr>
            <p:cNvPr id="25" name="文本框 24"/>
            <p:cNvSpPr txBox="1"/>
            <p:nvPr/>
          </p:nvSpPr>
          <p:spPr>
            <a:xfrm>
              <a:off x="4596919" y="3655233"/>
              <a:ext cx="3232991" cy="2584751"/>
            </a:xfrm>
            <a:prstGeom prst="rect">
              <a:avLst/>
            </a:prstGeom>
            <a:noFill/>
          </p:spPr>
          <p:txBody>
            <a:bodyPr wrap="square" rtlCol="0">
              <a:spAutoFit/>
            </a:bodyPr>
            <a:lstStyle/>
            <a:p>
              <a:pPr>
                <a:lnSpc>
                  <a:spcPct val="150000"/>
                </a:lnSpc>
              </a:pPr>
              <a:r>
                <a:rPr lang="en-US" altLang="zh-CN" dirty="0">
                  <a:cs typeface="+mn-ea"/>
                  <a:sym typeface="+mn-lt"/>
                </a:rPr>
                <a:t>       </a:t>
              </a:r>
              <a:r>
                <a:rPr lang="zh-CN" altLang="en-US" dirty="0">
                  <a:cs typeface="+mn-ea"/>
                  <a:sym typeface="+mn-lt"/>
                </a:rPr>
                <a:t>任何人都可以对代码进行检察并发现其中的安全隐患，任何人都可以修改代码中的问题，使用者不需要等待软件提供商对软件bug进行修正。</a:t>
              </a:r>
            </a:p>
            <a:p>
              <a:pPr>
                <a:lnSpc>
                  <a:spcPct val="150000"/>
                </a:lnSpc>
              </a:pPr>
              <a:r>
                <a:rPr lang="en-US" altLang="zh-CN" dirty="0">
                  <a:cs typeface="+mn-ea"/>
                  <a:sym typeface="+mn-lt"/>
                </a:rPr>
                <a:t>       </a:t>
              </a:r>
              <a:r>
                <a:rPr lang="zh-CN" altLang="en-US" dirty="0">
                  <a:cs typeface="+mn-ea"/>
                  <a:sym typeface="+mn-lt"/>
                </a:rPr>
                <a:t>成熟的、并且通过长时间同级评审的开源软件是非常可靠的。</a:t>
              </a:r>
            </a:p>
          </p:txBody>
        </p:sp>
      </p:grpSp>
      <p:grpSp>
        <p:nvGrpSpPr>
          <p:cNvPr id="33" name="组合 32"/>
          <p:cNvGrpSpPr/>
          <p:nvPr/>
        </p:nvGrpSpPr>
        <p:grpSpPr>
          <a:xfrm>
            <a:off x="1416689" y="3256953"/>
            <a:ext cx="9721885" cy="2798614"/>
            <a:chOff x="1416689" y="3256953"/>
            <a:chExt cx="9721885" cy="2798614"/>
          </a:xfrm>
        </p:grpSpPr>
        <p:sp>
          <p:nvSpPr>
            <p:cNvPr id="22" name="文本框 21"/>
            <p:cNvSpPr txBox="1"/>
            <p:nvPr/>
          </p:nvSpPr>
          <p:spPr>
            <a:xfrm>
              <a:off x="1416689" y="3256953"/>
              <a:ext cx="2651760" cy="475615"/>
            </a:xfrm>
            <a:prstGeom prst="rect">
              <a:avLst/>
            </a:prstGeom>
            <a:noFill/>
          </p:spPr>
          <p:txBody>
            <a:bodyPr wrap="square" rtlCol="0">
              <a:spAutoFit/>
            </a:bodyPr>
            <a:lstStyle/>
            <a:p>
              <a:pPr algn="ctr"/>
              <a:r>
                <a:rPr lang="zh-CN" altLang="en-US" sz="2500" spc="300" dirty="0">
                  <a:cs typeface="+mn-ea"/>
                  <a:sym typeface="+mn-ea"/>
                </a:rPr>
                <a:t>较低的成本</a:t>
              </a:r>
              <a:endParaRPr lang="zh-CN" altLang="en-US" sz="2500" spc="300" dirty="0">
                <a:cs typeface="+mn-ea"/>
                <a:sym typeface="+mn-lt"/>
              </a:endParaRPr>
            </a:p>
          </p:txBody>
        </p:sp>
        <p:sp>
          <p:nvSpPr>
            <p:cNvPr id="23" name="文本框 22"/>
            <p:cNvSpPr txBox="1"/>
            <p:nvPr/>
          </p:nvSpPr>
          <p:spPr>
            <a:xfrm>
              <a:off x="1519110" y="3886407"/>
              <a:ext cx="2554772" cy="1938020"/>
            </a:xfrm>
            <a:prstGeom prst="rect">
              <a:avLst/>
            </a:prstGeom>
            <a:noFill/>
          </p:spPr>
          <p:txBody>
            <a:bodyPr wrap="square" rtlCol="0">
              <a:spAutoFit/>
            </a:bodyPr>
            <a:lstStyle/>
            <a:p>
              <a:pPr>
                <a:lnSpc>
                  <a:spcPct val="150000"/>
                </a:lnSpc>
              </a:pPr>
              <a:r>
                <a:rPr lang="en-US" altLang="zh-CN" sz="2000" dirty="0">
                  <a:cs typeface="+mn-ea"/>
                  <a:sym typeface="+mn-lt"/>
                </a:rPr>
                <a:t>       </a:t>
              </a:r>
              <a:r>
                <a:rPr lang="zh-CN" altLang="en-US" sz="2000" dirty="0">
                  <a:cs typeface="+mn-ea"/>
                  <a:sym typeface="+mn-lt"/>
                </a:rPr>
                <a:t>大多数开源软件是免费下载的，软件公司并不靠出售软件来取得利润。</a:t>
              </a:r>
            </a:p>
          </p:txBody>
        </p:sp>
        <p:sp>
          <p:nvSpPr>
            <p:cNvPr id="26" name="文本框 25"/>
            <p:cNvSpPr txBox="1"/>
            <p:nvPr/>
          </p:nvSpPr>
          <p:spPr>
            <a:xfrm>
              <a:off x="8486461" y="3256953"/>
              <a:ext cx="2651760" cy="475615"/>
            </a:xfrm>
            <a:prstGeom prst="rect">
              <a:avLst/>
            </a:prstGeom>
            <a:noFill/>
          </p:spPr>
          <p:txBody>
            <a:bodyPr wrap="square" rtlCol="0">
              <a:spAutoFit/>
            </a:bodyPr>
            <a:lstStyle/>
            <a:p>
              <a:pPr algn="ctr"/>
              <a:r>
                <a:rPr lang="zh-CN" altLang="en-US" sz="2500" spc="300" dirty="0">
                  <a:cs typeface="+mn-ea"/>
                  <a:sym typeface="+mn-lt"/>
                </a:rPr>
                <a:t>开放标准</a:t>
              </a:r>
            </a:p>
          </p:txBody>
        </p:sp>
        <p:sp>
          <p:nvSpPr>
            <p:cNvPr id="27" name="文本框 26"/>
            <p:cNvSpPr txBox="1"/>
            <p:nvPr/>
          </p:nvSpPr>
          <p:spPr>
            <a:xfrm>
              <a:off x="8583802" y="3655902"/>
              <a:ext cx="2554772" cy="2399665"/>
            </a:xfrm>
            <a:prstGeom prst="rect">
              <a:avLst/>
            </a:prstGeom>
            <a:noFill/>
          </p:spPr>
          <p:txBody>
            <a:bodyPr wrap="square" rtlCol="0">
              <a:spAutoFit/>
            </a:bodyPr>
            <a:lstStyle/>
            <a:p>
              <a:pPr>
                <a:lnSpc>
                  <a:spcPct val="150000"/>
                </a:lnSpc>
              </a:pPr>
              <a:r>
                <a:rPr lang="zh-CN" altLang="en-US" sz="2000" dirty="0">
                  <a:cs typeface="+mn-ea"/>
                  <a:sym typeface="+mn-lt"/>
                </a:rPr>
                <a:t>开放标准的用户，不论是个人还是政府，拥有在不同的软件、平台和供应商之中选择的灵活性和自由</a:t>
              </a:r>
            </a:p>
          </p:txBody>
        </p:sp>
      </p:grpSp>
      <p:sp>
        <p:nvSpPr>
          <p:cNvPr id="2" name="文本框 1"/>
          <p:cNvSpPr txBox="1"/>
          <p:nvPr/>
        </p:nvSpPr>
        <p:spPr>
          <a:xfrm>
            <a:off x="367514" y="178665"/>
            <a:ext cx="3576955" cy="553085"/>
          </a:xfrm>
          <a:prstGeom prst="rect">
            <a:avLst/>
          </a:prstGeom>
          <a:noFill/>
        </p:spPr>
        <p:txBody>
          <a:bodyPr wrap="square" rtlCol="0">
            <a:spAutoFit/>
          </a:bodyPr>
          <a:lstStyle/>
          <a:p>
            <a:r>
              <a:rPr lang="zh-CN" altLang="en-US" sz="3000" spc="300" dirty="0">
                <a:cs typeface="+mn-ea"/>
                <a:sym typeface="+mn-lt"/>
              </a:rPr>
              <a:t>开源软件的优势</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445385" y="993775"/>
            <a:ext cx="8307705" cy="783590"/>
          </a:xfrm>
          <a:prstGeom prst="rect">
            <a:avLst/>
          </a:prstGeom>
          <a:noFill/>
        </p:spPr>
        <p:txBody>
          <a:bodyPr wrap="square" rtlCol="0">
            <a:spAutoFit/>
          </a:bodyPr>
          <a:lstStyle/>
          <a:p>
            <a:r>
              <a:rPr lang="zh-CN" altLang="en-US" sz="4500" b="1" i="1" spc="600" dirty="0">
                <a:cs typeface="+mn-ea"/>
                <a:sym typeface="+mn-lt"/>
              </a:rPr>
              <a:t>自动创建</a:t>
            </a:r>
            <a:r>
              <a:rPr lang="en-US" altLang="zh-CN" sz="4500" b="1" i="1" spc="600" dirty="0">
                <a:cs typeface="+mn-ea"/>
                <a:sym typeface="+mn-lt"/>
              </a:rPr>
              <a:t>JUnit</a:t>
            </a:r>
            <a:r>
              <a:rPr lang="zh-CN" altLang="en-US" sz="4500" b="1" i="1" spc="600" dirty="0">
                <a:cs typeface="+mn-ea"/>
                <a:sym typeface="+mn-lt"/>
              </a:rPr>
              <a:t>测试类框架</a:t>
            </a:r>
          </a:p>
        </p:txBody>
      </p:sp>
      <p:pic>
        <p:nvPicPr>
          <p:cNvPr id="2" name="图片 1"/>
          <p:cNvPicPr>
            <a:picLocks noChangeAspect="1"/>
          </p:cNvPicPr>
          <p:nvPr/>
        </p:nvPicPr>
        <p:blipFill>
          <a:blip r:embed="rId5"/>
          <a:stretch>
            <a:fillRect/>
          </a:stretch>
        </p:blipFill>
        <p:spPr>
          <a:xfrm>
            <a:off x="2742565" y="1991995"/>
            <a:ext cx="3810000" cy="4267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445385" y="993775"/>
            <a:ext cx="8307705" cy="783590"/>
          </a:xfrm>
          <a:prstGeom prst="rect">
            <a:avLst/>
          </a:prstGeom>
          <a:noFill/>
        </p:spPr>
        <p:txBody>
          <a:bodyPr wrap="square" rtlCol="0">
            <a:spAutoFit/>
          </a:bodyPr>
          <a:lstStyle/>
          <a:p>
            <a:r>
              <a:rPr lang="zh-CN" altLang="en-US" sz="4500" b="1" i="1" spc="600" dirty="0">
                <a:cs typeface="+mn-ea"/>
                <a:sym typeface="+mn-lt"/>
              </a:rPr>
              <a:t>断言</a:t>
            </a:r>
          </a:p>
        </p:txBody>
      </p:sp>
      <p:sp>
        <p:nvSpPr>
          <p:cNvPr id="4" name="文本框 3"/>
          <p:cNvSpPr txBox="1"/>
          <p:nvPr/>
        </p:nvSpPr>
        <p:spPr>
          <a:xfrm>
            <a:off x="1153160" y="1777365"/>
            <a:ext cx="9885680" cy="1476375"/>
          </a:xfrm>
          <a:prstGeom prst="rect">
            <a:avLst/>
          </a:prstGeom>
          <a:noFill/>
        </p:spPr>
        <p:txBody>
          <a:bodyPr wrap="square" rtlCol="0" anchor="t">
            <a:spAutoFit/>
          </a:bodyPr>
          <a:lstStyle/>
          <a:p>
            <a:pPr indent="0" algn="just">
              <a:lnSpc>
                <a:spcPct val="150000"/>
              </a:lnSpc>
              <a:buClrTx/>
              <a:buSzTx/>
              <a:buNone/>
            </a:pPr>
            <a:r>
              <a:rPr sz="2000" spc="300" dirty="0">
                <a:cs typeface="+mn-ea"/>
              </a:rPr>
              <a:t>JUnit测试中使用“</a:t>
            </a:r>
            <a:r>
              <a:rPr sz="2000" b="1" spc="300" dirty="0">
                <a:solidFill>
                  <a:srgbClr val="FF0000"/>
                </a:solidFill>
                <a:cs typeface="+mn-ea"/>
              </a:rPr>
              <a:t>断言</a:t>
            </a:r>
            <a:r>
              <a:rPr sz="2000" spc="300" dirty="0">
                <a:cs typeface="+mn-ea"/>
              </a:rPr>
              <a:t>”来进行测试。断言是编写测试用例的核心实现方式，即对比期望值和测试的结果是否相同，以此来判断测试是否通过。断言的核心方法有以下几种</a:t>
            </a:r>
            <a:r>
              <a:rPr lang="zh-CN" sz="2000" spc="300" dirty="0">
                <a:cs typeface="+mn-ea"/>
              </a:rPr>
              <a:t>。</a:t>
            </a:r>
          </a:p>
        </p:txBody>
      </p:sp>
      <p:pic>
        <p:nvPicPr>
          <p:cNvPr id="3" name="图片 2"/>
          <p:cNvPicPr>
            <a:picLocks noChangeAspect="1"/>
          </p:cNvPicPr>
          <p:nvPr/>
        </p:nvPicPr>
        <p:blipFill>
          <a:blip r:embed="rId5"/>
          <a:stretch>
            <a:fillRect/>
          </a:stretch>
        </p:blipFill>
        <p:spPr>
          <a:xfrm>
            <a:off x="2179955" y="3189605"/>
            <a:ext cx="7583170" cy="35325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445385" y="993775"/>
            <a:ext cx="8307705" cy="783590"/>
          </a:xfrm>
          <a:prstGeom prst="rect">
            <a:avLst/>
          </a:prstGeom>
          <a:noFill/>
        </p:spPr>
        <p:txBody>
          <a:bodyPr wrap="square" rtlCol="0">
            <a:spAutoFit/>
          </a:bodyPr>
          <a:lstStyle/>
          <a:p>
            <a:r>
              <a:rPr lang="zh-CN" altLang="en-US" sz="4500" b="1" i="1" spc="600" dirty="0">
                <a:cs typeface="+mn-ea"/>
                <a:sym typeface="+mn-lt"/>
              </a:rPr>
              <a:t>创建</a:t>
            </a:r>
            <a:r>
              <a:rPr lang="en-US" altLang="zh-CN" sz="4500" b="1" i="1" spc="600" dirty="0">
                <a:solidFill>
                  <a:srgbClr val="FF0000"/>
                </a:solidFill>
                <a:cs typeface="+mn-ea"/>
                <a:sym typeface="+mn-lt"/>
              </a:rPr>
              <a:t>Junit</a:t>
            </a:r>
            <a:r>
              <a:rPr lang="zh-CN" altLang="en-US" sz="4500" b="1" i="1" spc="600" dirty="0">
                <a:cs typeface="+mn-ea"/>
                <a:sym typeface="+mn-lt"/>
              </a:rPr>
              <a:t>测试类总结</a:t>
            </a:r>
          </a:p>
        </p:txBody>
      </p:sp>
      <p:sp>
        <p:nvSpPr>
          <p:cNvPr id="4" name="文本框 3"/>
          <p:cNvSpPr txBox="1"/>
          <p:nvPr/>
        </p:nvSpPr>
        <p:spPr>
          <a:xfrm>
            <a:off x="1167130" y="2110105"/>
            <a:ext cx="9885680" cy="3784600"/>
          </a:xfrm>
          <a:prstGeom prst="rect">
            <a:avLst/>
          </a:prstGeom>
          <a:noFill/>
        </p:spPr>
        <p:txBody>
          <a:bodyPr wrap="square" rtlCol="0" anchor="t">
            <a:spAutoFit/>
          </a:bodyPr>
          <a:lstStyle/>
          <a:p>
            <a:pPr indent="0" algn="just">
              <a:lnSpc>
                <a:spcPct val="150000"/>
              </a:lnSpc>
              <a:buClrTx/>
              <a:buSzTx/>
              <a:buNone/>
            </a:pPr>
            <a:r>
              <a:rPr lang="zh-CN" sz="2000" spc="300" dirty="0">
                <a:cs typeface="+mn-ea"/>
              </a:rPr>
              <a:t>通过创建测试类的</a:t>
            </a:r>
            <a:r>
              <a:rPr sz="2000" spc="300" dirty="0">
                <a:cs typeface="+mn-ea"/>
              </a:rPr>
              <a:t>学习到了如下的几点内容：</a:t>
            </a:r>
          </a:p>
          <a:p>
            <a:pPr indent="0" algn="just">
              <a:lnSpc>
                <a:spcPct val="150000"/>
              </a:lnSpc>
              <a:buClrTx/>
              <a:buSzTx/>
              <a:buNone/>
            </a:pPr>
            <a:r>
              <a:rPr sz="2000" spc="300" dirty="0">
                <a:cs typeface="+mn-ea"/>
              </a:rPr>
              <a:t>1.测试方法上必须使用@Test进行修饰</a:t>
            </a:r>
          </a:p>
          <a:p>
            <a:pPr indent="0" algn="just">
              <a:lnSpc>
                <a:spcPct val="150000"/>
              </a:lnSpc>
              <a:buClrTx/>
              <a:buSzTx/>
              <a:buNone/>
            </a:pPr>
            <a:r>
              <a:rPr sz="2000" spc="300" dirty="0">
                <a:cs typeface="+mn-ea"/>
              </a:rPr>
              <a:t>2.测试方法必须使用public void 进行修饰，不能带任何的参数</a:t>
            </a:r>
          </a:p>
          <a:p>
            <a:pPr indent="0" algn="just">
              <a:lnSpc>
                <a:spcPct val="150000"/>
              </a:lnSpc>
              <a:buClrTx/>
              <a:buSzTx/>
              <a:buNone/>
            </a:pPr>
            <a:r>
              <a:rPr sz="2000" spc="300" dirty="0">
                <a:cs typeface="+mn-ea"/>
              </a:rPr>
              <a:t>3.新建一个源代码目录来存放我们的测试代码</a:t>
            </a:r>
          </a:p>
          <a:p>
            <a:pPr indent="0" algn="just">
              <a:lnSpc>
                <a:spcPct val="150000"/>
              </a:lnSpc>
              <a:buClrTx/>
              <a:buSzTx/>
              <a:buNone/>
            </a:pPr>
            <a:r>
              <a:rPr sz="2000" spc="300" dirty="0">
                <a:cs typeface="+mn-ea"/>
              </a:rPr>
              <a:t>4.测试类的包应该和被测试类保持一致</a:t>
            </a:r>
          </a:p>
          <a:p>
            <a:pPr indent="0" algn="just">
              <a:lnSpc>
                <a:spcPct val="150000"/>
              </a:lnSpc>
              <a:buClrTx/>
              <a:buSzTx/>
              <a:buNone/>
            </a:pPr>
            <a:r>
              <a:rPr sz="2000" spc="300" dirty="0">
                <a:cs typeface="+mn-ea"/>
              </a:rPr>
              <a:t>5.测试单元中的每个方法必须可以独立测试，测试方法间不能有任何的依赖</a:t>
            </a:r>
          </a:p>
          <a:p>
            <a:pPr indent="0" algn="just">
              <a:lnSpc>
                <a:spcPct val="150000"/>
              </a:lnSpc>
              <a:buClrTx/>
              <a:buSzTx/>
              <a:buNone/>
            </a:pPr>
            <a:r>
              <a:rPr sz="2000" spc="300" dirty="0">
                <a:cs typeface="+mn-ea"/>
              </a:rPr>
              <a:t>6.测试类使用Test作为类名的后缀（不是必须）</a:t>
            </a:r>
          </a:p>
          <a:p>
            <a:pPr indent="0" algn="just">
              <a:lnSpc>
                <a:spcPct val="150000"/>
              </a:lnSpc>
              <a:buClrTx/>
              <a:buSzTx/>
              <a:buNone/>
            </a:pPr>
            <a:r>
              <a:rPr sz="2000" spc="300" dirty="0">
                <a:cs typeface="+mn-ea"/>
              </a:rPr>
              <a:t>7.测试方法使用test作为方法名的前缀（不是必须）</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445385" y="993775"/>
            <a:ext cx="8307705" cy="783590"/>
          </a:xfrm>
          <a:prstGeom prst="rect">
            <a:avLst/>
          </a:prstGeom>
          <a:noFill/>
        </p:spPr>
        <p:txBody>
          <a:bodyPr wrap="square" rtlCol="0">
            <a:spAutoFit/>
          </a:bodyPr>
          <a:lstStyle/>
          <a:p>
            <a:r>
              <a:rPr lang="zh-CN" altLang="en-US" sz="4500" b="1" i="1" spc="600" dirty="0">
                <a:cs typeface="+mn-ea"/>
                <a:sym typeface="+mn-lt"/>
              </a:rPr>
              <a:t>利用测试类进行测试</a:t>
            </a:r>
          </a:p>
        </p:txBody>
      </p:sp>
      <p:pic>
        <p:nvPicPr>
          <p:cNvPr id="5" name="图片 4"/>
          <p:cNvPicPr>
            <a:picLocks noChangeAspect="1"/>
          </p:cNvPicPr>
          <p:nvPr/>
        </p:nvPicPr>
        <p:blipFill>
          <a:blip r:embed="rId5"/>
          <a:stretch>
            <a:fillRect/>
          </a:stretch>
        </p:blipFill>
        <p:spPr>
          <a:xfrm>
            <a:off x="287020" y="3641090"/>
            <a:ext cx="5608320" cy="2362200"/>
          </a:xfrm>
          <a:prstGeom prst="rect">
            <a:avLst/>
          </a:prstGeom>
        </p:spPr>
      </p:pic>
      <p:pic>
        <p:nvPicPr>
          <p:cNvPr id="6" name="图片 5"/>
          <p:cNvPicPr>
            <a:picLocks noChangeAspect="1"/>
          </p:cNvPicPr>
          <p:nvPr/>
        </p:nvPicPr>
        <p:blipFill>
          <a:blip r:embed="rId6"/>
          <a:stretch>
            <a:fillRect/>
          </a:stretch>
        </p:blipFill>
        <p:spPr>
          <a:xfrm>
            <a:off x="6837680" y="3859530"/>
            <a:ext cx="3634740" cy="2293620"/>
          </a:xfrm>
          <a:prstGeom prst="rect">
            <a:avLst/>
          </a:prstGeom>
        </p:spPr>
      </p:pic>
      <p:sp>
        <p:nvSpPr>
          <p:cNvPr id="8" name="文本框 7"/>
          <p:cNvSpPr txBox="1"/>
          <p:nvPr/>
        </p:nvSpPr>
        <p:spPr>
          <a:xfrm>
            <a:off x="864235" y="1991995"/>
            <a:ext cx="10843895" cy="1014730"/>
          </a:xfrm>
          <a:prstGeom prst="rect">
            <a:avLst/>
          </a:prstGeom>
          <a:noFill/>
        </p:spPr>
        <p:txBody>
          <a:bodyPr wrap="square" rtlCol="0" anchor="t">
            <a:spAutoFit/>
          </a:bodyPr>
          <a:lstStyle/>
          <a:p>
            <a:pPr marL="342900" indent="-342900" algn="just">
              <a:lnSpc>
                <a:spcPct val="150000"/>
              </a:lnSpc>
              <a:buClrTx/>
              <a:buSzTx/>
              <a:buFont typeface="Wingdings" panose="05000000000000000000" charset="0"/>
              <a:buChar char="Ø"/>
            </a:pPr>
            <a:r>
              <a:rPr lang="zh-CN" sz="2000" spc="300" dirty="0">
                <a:cs typeface="+mn-ea"/>
              </a:rPr>
              <a:t>如果我们想要测试单独的某个方法，需要右键该方法-&gt;Run as-&gt;JUnit Test,</a:t>
            </a:r>
          </a:p>
          <a:p>
            <a:pPr marL="342900" indent="-342900" algn="just">
              <a:lnSpc>
                <a:spcPct val="150000"/>
              </a:lnSpc>
              <a:buClrTx/>
              <a:buSzTx/>
              <a:buFont typeface="Wingdings" panose="05000000000000000000" charset="0"/>
              <a:buChar char="Ø"/>
            </a:pPr>
            <a:r>
              <a:rPr lang="zh-CN" sz="2000" spc="300" dirty="0">
                <a:cs typeface="+mn-ea"/>
              </a:rPr>
              <a:t>如果是想要测试一个类中的全部方法，则右键类名-&gt;Run as -&gt;JUnit Test。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altLang="en-US" sz="4500" b="1" i="1" spc="600" dirty="0">
                <a:cs typeface="+mn-ea"/>
                <a:sym typeface="+mn-lt"/>
              </a:rPr>
              <a:t>错误案例（一）</a:t>
            </a:r>
          </a:p>
        </p:txBody>
      </p:sp>
      <p:pic>
        <p:nvPicPr>
          <p:cNvPr id="2" name="图片 1"/>
          <p:cNvPicPr>
            <a:picLocks noChangeAspect="1"/>
          </p:cNvPicPr>
          <p:nvPr/>
        </p:nvPicPr>
        <p:blipFill>
          <a:blip r:embed="rId5"/>
          <a:stretch>
            <a:fillRect/>
          </a:stretch>
        </p:blipFill>
        <p:spPr>
          <a:xfrm>
            <a:off x="817880" y="1924050"/>
            <a:ext cx="10683240" cy="46634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altLang="en-US" sz="4500" b="1" i="1" spc="600" dirty="0">
                <a:cs typeface="+mn-ea"/>
                <a:sym typeface="+mn-lt"/>
              </a:rPr>
              <a:t>错误案例（二）</a:t>
            </a:r>
          </a:p>
        </p:txBody>
      </p:sp>
      <p:sp>
        <p:nvSpPr>
          <p:cNvPr id="4" name="文本框 3"/>
          <p:cNvSpPr txBox="1"/>
          <p:nvPr/>
        </p:nvSpPr>
        <p:spPr>
          <a:xfrm>
            <a:off x="1153160" y="1924050"/>
            <a:ext cx="9885680" cy="5169535"/>
          </a:xfrm>
          <a:prstGeom prst="rect">
            <a:avLst/>
          </a:prstGeom>
          <a:noFill/>
        </p:spPr>
        <p:txBody>
          <a:bodyPr wrap="square" rtlCol="0" anchor="t">
            <a:spAutoFit/>
          </a:bodyPr>
          <a:lstStyle/>
          <a:p>
            <a:pPr indent="0" algn="just">
              <a:lnSpc>
                <a:spcPct val="150000"/>
              </a:lnSpc>
              <a:buClrTx/>
              <a:buSzTx/>
              <a:buNone/>
            </a:pPr>
            <a:r>
              <a:rPr sz="2000" spc="300" dirty="0">
                <a:cs typeface="+mn-ea"/>
              </a:rPr>
              <a:t>当绿条变成红色的时候，代表测试对象有误，其中包括两种错误，一个是Failure，另一个是Error。Failure的出现代表程序运行的实际值和预期值不符，而Error的出现代表代码本身有误或者有隐藏的bug。</a:t>
            </a:r>
          </a:p>
          <a:p>
            <a:pPr indent="0" algn="just">
              <a:lnSpc>
                <a:spcPct val="150000"/>
              </a:lnSpc>
              <a:buClrTx/>
              <a:buSzTx/>
              <a:buNone/>
            </a:pPr>
            <a:r>
              <a:rPr sz="2000" spc="300" dirty="0">
                <a:cs typeface="+mn-ea"/>
              </a:rPr>
              <a:t>这里我们编写了两个错误代码，一个是测试2+3等不等于4，另一个是测试6/0等不等于3。右边的测试框中显示了测试结果，一个Failure，一个是Error。</a:t>
            </a:r>
          </a:p>
          <a:p>
            <a:pPr indent="0" algn="just">
              <a:lnSpc>
                <a:spcPct val="150000"/>
              </a:lnSpc>
              <a:buClrTx/>
              <a:buSzTx/>
              <a:buNone/>
            </a:pPr>
            <a:r>
              <a:rPr sz="2000" spc="300" dirty="0">
                <a:cs typeface="+mn-ea"/>
              </a:rPr>
              <a:t>Failure方法的错误描述是java.lang.AssertionError: expected:&lt;4&gt; but was:&lt;5&gt;，表示预期是4，但实际值是5.</a:t>
            </a:r>
          </a:p>
          <a:p>
            <a:pPr indent="0" algn="just">
              <a:lnSpc>
                <a:spcPct val="150000"/>
              </a:lnSpc>
              <a:buClrTx/>
              <a:buSzTx/>
              <a:buNone/>
            </a:pPr>
            <a:r>
              <a:rPr sz="2000" spc="300" dirty="0">
                <a:cs typeface="+mn-ea"/>
              </a:rPr>
              <a:t>Error的错误描述是java.lang.ArithmeticException: / by zero。意思是除数不能是0。</a:t>
            </a:r>
          </a:p>
          <a:p>
            <a:pPr indent="0" algn="just">
              <a:lnSpc>
                <a:spcPct val="150000"/>
              </a:lnSpc>
              <a:buClrTx/>
              <a:buSzTx/>
              <a:buNone/>
            </a:pPr>
            <a:r>
              <a:rPr lang="zh-CN" sz="2000" spc="300" dirty="0">
                <a:cs typeface="+mn-ea"/>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altLang="en-US" sz="4500" b="1" i="1" spc="600" dirty="0">
                <a:cs typeface="+mn-ea"/>
                <a:sym typeface="+mn-lt"/>
              </a:rPr>
              <a:t>练习（一）</a:t>
            </a:r>
          </a:p>
        </p:txBody>
      </p:sp>
      <p:sp>
        <p:nvSpPr>
          <p:cNvPr id="4" name="文本框 3"/>
          <p:cNvSpPr txBox="1"/>
          <p:nvPr/>
        </p:nvSpPr>
        <p:spPr>
          <a:xfrm>
            <a:off x="1153160" y="1924050"/>
            <a:ext cx="9885680" cy="3322955"/>
          </a:xfrm>
          <a:prstGeom prst="rect">
            <a:avLst/>
          </a:prstGeom>
          <a:noFill/>
        </p:spPr>
        <p:txBody>
          <a:bodyPr wrap="square" rtlCol="0" anchor="t">
            <a:spAutoFit/>
          </a:bodyPr>
          <a:lstStyle/>
          <a:p>
            <a:pPr indent="0" algn="just">
              <a:lnSpc>
                <a:spcPct val="150000"/>
              </a:lnSpc>
              <a:buClrTx/>
              <a:buSzTx/>
              <a:buNone/>
            </a:pPr>
            <a:r>
              <a:rPr lang="zh-CN" sz="2000" spc="300" dirty="0">
                <a:cs typeface="+mn-ea"/>
              </a:rPr>
              <a:t>求解</a:t>
            </a:r>
            <a:r>
              <a:rPr sz="2000" spc="300" dirty="0">
                <a:cs typeface="+mn-ea"/>
              </a:rPr>
              <a:t>一元一次方程：ax+b=0</a:t>
            </a:r>
            <a:r>
              <a:rPr lang="zh-CN" sz="2000" spc="300" dirty="0">
                <a:cs typeface="+mn-ea"/>
              </a:rPr>
              <a:t>。</a:t>
            </a:r>
            <a:endParaRPr sz="2000" spc="300" dirty="0">
              <a:cs typeface="+mn-ea"/>
            </a:endParaRPr>
          </a:p>
          <a:p>
            <a:pPr indent="0" algn="just">
              <a:lnSpc>
                <a:spcPct val="150000"/>
              </a:lnSpc>
              <a:buClrTx/>
              <a:buSzTx/>
              <a:buNone/>
            </a:pPr>
            <a:r>
              <a:rPr lang="zh-CN" sz="2000" spc="300" dirty="0">
                <a:cs typeface="+mn-ea"/>
              </a:rPr>
              <a:t>（</a:t>
            </a:r>
            <a:r>
              <a:rPr lang="en-US" altLang="zh-CN" sz="2000" spc="300" dirty="0">
                <a:cs typeface="+mn-ea"/>
              </a:rPr>
              <a:t>1</a:t>
            </a:r>
            <a:r>
              <a:rPr lang="zh-CN" sz="2000" spc="300" dirty="0">
                <a:cs typeface="+mn-ea"/>
              </a:rPr>
              <a:t>）</a:t>
            </a:r>
            <a:r>
              <a:rPr sz="2000" spc="300" dirty="0">
                <a:cs typeface="+mn-ea"/>
              </a:rPr>
              <a:t>根据求解方法，编写出根据所给a，b值，返回x结果的类。</a:t>
            </a:r>
          </a:p>
          <a:p>
            <a:pPr indent="0" algn="just">
              <a:lnSpc>
                <a:spcPct val="150000"/>
              </a:lnSpc>
              <a:buClrTx/>
              <a:buSzTx/>
              <a:buNone/>
            </a:pPr>
            <a:r>
              <a:rPr lang="zh-CN" sz="2000" spc="300" dirty="0">
                <a:cs typeface="+mn-ea"/>
              </a:rPr>
              <a:t>（</a:t>
            </a:r>
            <a:r>
              <a:rPr lang="en-US" altLang="zh-CN" sz="2000" spc="300" dirty="0">
                <a:cs typeface="+mn-ea"/>
              </a:rPr>
              <a:t>2</a:t>
            </a:r>
            <a:r>
              <a:rPr lang="zh-CN" sz="2000" spc="300" dirty="0">
                <a:cs typeface="+mn-ea"/>
              </a:rPr>
              <a:t>）编写测试方法。</a:t>
            </a:r>
            <a:endParaRPr sz="2000" spc="300" dirty="0">
              <a:cs typeface="+mn-ea"/>
            </a:endParaRPr>
          </a:p>
          <a:p>
            <a:pPr indent="0" algn="just">
              <a:lnSpc>
                <a:spcPct val="150000"/>
              </a:lnSpc>
              <a:buClrTx/>
              <a:buSzTx/>
              <a:buNone/>
            </a:pPr>
            <a:endParaRPr lang="zh-CN" sz="2000" spc="300" dirty="0">
              <a:cs typeface="+mn-ea"/>
            </a:endParaRPr>
          </a:p>
          <a:p>
            <a:pPr indent="0" algn="just">
              <a:lnSpc>
                <a:spcPct val="150000"/>
              </a:lnSpc>
              <a:buClrTx/>
              <a:buSzTx/>
              <a:buNone/>
            </a:pPr>
            <a:endParaRPr lang="zh-CN" sz="2000" spc="300" dirty="0">
              <a:cs typeface="+mn-ea"/>
            </a:endParaRPr>
          </a:p>
          <a:p>
            <a:pPr indent="0" algn="just">
              <a:lnSpc>
                <a:spcPct val="150000"/>
              </a:lnSpc>
              <a:buClrTx/>
              <a:buSzTx/>
              <a:buNone/>
            </a:pPr>
            <a:r>
              <a:rPr sz="2000" spc="300" dirty="0">
                <a:solidFill>
                  <a:srgbClr val="FF0000"/>
                </a:solidFill>
                <a:cs typeface="+mn-ea"/>
                <a:sym typeface="+mn-ea"/>
              </a:rPr>
              <a:t>可推到出x=-b/a。</a:t>
            </a:r>
            <a:endParaRPr lang="zh-CN" sz="2000" spc="300" dirty="0">
              <a:solidFill>
                <a:srgbClr val="FF0000"/>
              </a:solidFill>
              <a:cs typeface="+mn-ea"/>
            </a:endParaRPr>
          </a:p>
          <a:p>
            <a:pPr indent="0" algn="just">
              <a:lnSpc>
                <a:spcPct val="150000"/>
              </a:lnSpc>
              <a:buClrTx/>
              <a:buSzTx/>
              <a:buNone/>
            </a:pPr>
            <a:endParaRPr lang="zh-CN" sz="2000" spc="300" dirty="0">
              <a:solidFill>
                <a:srgbClr val="FF0000"/>
              </a:solidFill>
              <a:cs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altLang="en-US" sz="4500" b="1" i="1" spc="600" dirty="0">
                <a:cs typeface="+mn-ea"/>
                <a:sym typeface="+mn-lt"/>
              </a:rPr>
              <a:t>练习</a:t>
            </a:r>
            <a:r>
              <a:rPr lang="zh-CN" altLang="en-US" sz="4500" b="1" i="1" spc="600" dirty="0" smtClean="0">
                <a:cs typeface="+mn-ea"/>
                <a:sym typeface="+mn-lt"/>
              </a:rPr>
              <a:t>（二）</a:t>
            </a:r>
            <a:endParaRPr lang="zh-CN" altLang="en-US" sz="4500" b="1" i="1" spc="600" dirty="0">
              <a:cs typeface="+mn-ea"/>
              <a:sym typeface="+mn-lt"/>
            </a:endParaRPr>
          </a:p>
        </p:txBody>
      </p:sp>
      <p:sp>
        <p:nvSpPr>
          <p:cNvPr id="4" name="文本框 3"/>
          <p:cNvSpPr txBox="1"/>
          <p:nvPr/>
        </p:nvSpPr>
        <p:spPr>
          <a:xfrm>
            <a:off x="1153160" y="1924050"/>
            <a:ext cx="9885680" cy="1477328"/>
          </a:xfrm>
          <a:prstGeom prst="rect">
            <a:avLst/>
          </a:prstGeom>
          <a:noFill/>
        </p:spPr>
        <p:txBody>
          <a:bodyPr wrap="square" rtlCol="0" anchor="t">
            <a:spAutoFit/>
          </a:bodyPr>
          <a:lstStyle/>
          <a:p>
            <a:pPr indent="0" algn="just">
              <a:lnSpc>
                <a:spcPct val="150000"/>
              </a:lnSpc>
              <a:buClrTx/>
              <a:buSzTx/>
              <a:buNone/>
            </a:pPr>
            <a:r>
              <a:rPr lang="zh-CN" altLang="en-US" sz="2000" spc="300" dirty="0" smtClean="0">
                <a:cs typeface="+mn-ea"/>
              </a:rPr>
              <a:t>（</a:t>
            </a:r>
            <a:r>
              <a:rPr lang="en-US" altLang="zh-CN" sz="2000" spc="300" dirty="0" smtClean="0">
                <a:cs typeface="+mn-ea"/>
              </a:rPr>
              <a:t>1</a:t>
            </a:r>
            <a:r>
              <a:rPr lang="zh-CN" altLang="en-US" sz="2000" spc="300" dirty="0" smtClean="0">
                <a:cs typeface="+mn-ea"/>
              </a:rPr>
              <a:t>）编写一个根据指定数字计算阶乘的类；</a:t>
            </a:r>
            <a:endParaRPr lang="en-US" altLang="zh-CN" sz="2000" spc="300" dirty="0" smtClean="0">
              <a:cs typeface="+mn-ea"/>
            </a:endParaRPr>
          </a:p>
          <a:p>
            <a:pPr indent="0" algn="just">
              <a:lnSpc>
                <a:spcPct val="150000"/>
              </a:lnSpc>
              <a:buClrTx/>
              <a:buSzTx/>
              <a:buNone/>
            </a:pPr>
            <a:r>
              <a:rPr lang="zh-CN" sz="2000" spc="300" dirty="0" smtClean="0">
                <a:cs typeface="+mn-ea"/>
              </a:rPr>
              <a:t>（</a:t>
            </a:r>
            <a:r>
              <a:rPr lang="en-US" altLang="zh-CN" sz="2000" spc="300" dirty="0">
                <a:cs typeface="+mn-ea"/>
              </a:rPr>
              <a:t>2</a:t>
            </a:r>
            <a:r>
              <a:rPr lang="zh-CN" sz="2000" spc="300" dirty="0">
                <a:cs typeface="+mn-ea"/>
              </a:rPr>
              <a:t>）编写测试方法。</a:t>
            </a:r>
            <a:endParaRPr sz="2000" spc="300" dirty="0">
              <a:cs typeface="+mn-ea"/>
            </a:endParaRPr>
          </a:p>
          <a:p>
            <a:pPr indent="0" algn="just">
              <a:lnSpc>
                <a:spcPct val="150000"/>
              </a:lnSpc>
              <a:buClrTx/>
              <a:buSzTx/>
              <a:buNone/>
            </a:pPr>
            <a:endParaRPr lang="zh-CN" sz="2000" spc="300" dirty="0">
              <a:cs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563245" y="1569720"/>
            <a:ext cx="2604770" cy="262572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291715" y="3037205"/>
            <a:ext cx="8655685" cy="1476375"/>
          </a:xfrm>
          <a:prstGeom prst="rect">
            <a:avLst/>
          </a:prstGeom>
          <a:noFill/>
        </p:spPr>
        <p:txBody>
          <a:bodyPr wrap="square" rtlCol="0">
            <a:spAutoFit/>
          </a:bodyPr>
          <a:lstStyle/>
          <a:p>
            <a:r>
              <a:rPr lang="en-US" altLang="zh-CN" sz="4500" b="1" i="1" spc="600" dirty="0">
                <a:solidFill>
                  <a:prstClr val="black"/>
                </a:solidFill>
                <a:cs typeface="+mn-ea"/>
                <a:sym typeface="+mn-lt"/>
              </a:rPr>
              <a:t>Chapter5</a:t>
            </a:r>
          </a:p>
          <a:p>
            <a:r>
              <a:rPr lang="en-US" altLang="zh-CN" sz="4500" b="1" i="1" spc="600" dirty="0">
                <a:solidFill>
                  <a:srgbClr val="FF0000"/>
                </a:solidFill>
                <a:cs typeface="+mn-ea"/>
                <a:sym typeface="+mn-lt"/>
              </a:rPr>
              <a:t>GitHub</a:t>
            </a:r>
            <a:r>
              <a:rPr lang="zh-CN" altLang="en-US" sz="4500" b="1" i="1" spc="600" dirty="0">
                <a:solidFill>
                  <a:prstClr val="black"/>
                </a:solidFill>
                <a:cs typeface="+mn-ea"/>
                <a:sym typeface="+mn-lt"/>
              </a:rPr>
              <a:t>开源代码托管平台</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15" grpId="0"/>
    </p:bldLst>
  </p:timing>
</p:sld>
</file>

<file path=ppt/slides/slide79.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altLang="en-US" sz="4500" b="1" i="1" spc="600" dirty="0">
                <a:cs typeface="+mn-ea"/>
                <a:sym typeface="+mn-lt"/>
              </a:rPr>
              <a:t>什么是</a:t>
            </a:r>
            <a:r>
              <a:rPr lang="en-US" altLang="zh-CN" sz="4500" b="1" i="1" spc="600" dirty="0">
                <a:solidFill>
                  <a:srgbClr val="C00000"/>
                </a:solidFill>
                <a:cs typeface="+mn-ea"/>
                <a:sym typeface="+mn-lt"/>
              </a:rPr>
              <a:t>GitHub</a:t>
            </a:r>
            <a:r>
              <a:rPr lang="zh-CN" altLang="en-US" sz="4500" b="1" i="1" spc="600" dirty="0">
                <a:cs typeface="+mn-ea"/>
                <a:sym typeface="+mn-lt"/>
              </a:rPr>
              <a:t>？</a:t>
            </a:r>
          </a:p>
        </p:txBody>
      </p:sp>
      <p:sp>
        <p:nvSpPr>
          <p:cNvPr id="4" name="文本框 3"/>
          <p:cNvSpPr txBox="1"/>
          <p:nvPr/>
        </p:nvSpPr>
        <p:spPr>
          <a:xfrm>
            <a:off x="1153160" y="1924050"/>
            <a:ext cx="9885680" cy="4707890"/>
          </a:xfrm>
          <a:prstGeom prst="rect">
            <a:avLst/>
          </a:prstGeom>
          <a:noFill/>
        </p:spPr>
        <p:txBody>
          <a:bodyPr wrap="square" rtlCol="0" anchor="t">
            <a:spAutoFit/>
          </a:bodyPr>
          <a:lstStyle/>
          <a:p>
            <a:pPr indent="0" algn="just">
              <a:lnSpc>
                <a:spcPct val="150000"/>
              </a:lnSpc>
              <a:buClrTx/>
              <a:buSzTx/>
              <a:buNone/>
            </a:pPr>
            <a:r>
              <a:rPr lang="zh-CN" altLang="en-US" sz="2000" b="1" spc="300" dirty="0">
                <a:solidFill>
                  <a:srgbClr val="FF0000"/>
                </a:solidFill>
                <a:cs typeface="+mn-ea"/>
                <a:sym typeface="+mn-ea"/>
              </a:rPr>
              <a:t>情景</a:t>
            </a:r>
            <a:r>
              <a:rPr lang="en-US" altLang="zh-CN" sz="2000" b="1" spc="300" dirty="0">
                <a:solidFill>
                  <a:srgbClr val="FF0000"/>
                </a:solidFill>
                <a:cs typeface="+mn-ea"/>
                <a:sym typeface="+mn-ea"/>
              </a:rPr>
              <a:t>:</a:t>
            </a:r>
            <a:r>
              <a:rPr lang="zh-CN" sz="2000" spc="300" dirty="0">
                <a:cs typeface="+mn-ea"/>
                <a:sym typeface="+mn-ea"/>
              </a:rPr>
              <a:t>如果有多个人需要修改同一份共享文件，会发生什么事情呢？</a:t>
            </a:r>
            <a:endParaRPr lang="zh-CN" sz="2000" spc="300" dirty="0">
              <a:cs typeface="+mn-ea"/>
            </a:endParaRPr>
          </a:p>
          <a:p>
            <a:pPr indent="584200" algn="l" fontAlgn="auto">
              <a:lnSpc>
                <a:spcPct val="150000"/>
              </a:lnSpc>
              <a:buClrTx/>
              <a:buSzTx/>
              <a:buNone/>
              <a:extLst>
                <a:ext uri="{35155182-B16C-46BC-9424-99874614C6A1}">
                  <wpsdc:indentchars xmlns:wpsdc="http://www.wps.cn/officeDocument/2017/drawingmlCustomData" xmlns="" val="200" checksum="3209689083"/>
                </a:ext>
              </a:extLst>
            </a:pPr>
            <a:r>
              <a:rPr lang="zh-CN" sz="2000" spc="300" dirty="0">
                <a:cs typeface="+mn-ea"/>
              </a:rPr>
              <a:t>假设现在有三个人，</a:t>
            </a:r>
            <a:r>
              <a:rPr lang="zh-CN" sz="2000" b="1" spc="300" dirty="0">
                <a:solidFill>
                  <a:schemeClr val="tx1"/>
                </a:solidFill>
                <a:effectLst>
                  <a:outerShdw blurRad="38100" dist="19050" dir="2700000" algn="tl" rotWithShape="0">
                    <a:schemeClr val="dk1">
                      <a:alpha val="40000"/>
                    </a:schemeClr>
                  </a:outerShdw>
                </a:effectLst>
                <a:cs typeface="+mn-ea"/>
              </a:rPr>
              <a:t>A</a:t>
            </a:r>
            <a:r>
              <a:rPr lang="zh-CN" sz="2000" spc="300" dirty="0">
                <a:cs typeface="+mn-ea"/>
              </a:rPr>
              <a:t>分享了文件夹</a:t>
            </a:r>
            <a:r>
              <a:rPr lang="en-US" altLang="zh-CN" sz="2000" spc="300" dirty="0">
                <a:cs typeface="+mn-ea"/>
              </a:rPr>
              <a:t>“</a:t>
            </a:r>
            <a:r>
              <a:rPr lang="zh-CN" sz="2000" b="1" spc="300" dirty="0">
                <a:solidFill>
                  <a:srgbClr val="FF0000"/>
                </a:solidFill>
                <a:cs typeface="+mn-ea"/>
              </a:rPr>
              <a:t>开源项目阅读与管理</a:t>
            </a:r>
            <a:r>
              <a:rPr lang="en-US" altLang="zh-CN" sz="2000" b="1" spc="300" dirty="0">
                <a:solidFill>
                  <a:srgbClr val="FF0000"/>
                </a:solidFill>
                <a:cs typeface="+mn-ea"/>
              </a:rPr>
              <a:t>”</a:t>
            </a:r>
            <a:r>
              <a:rPr lang="zh-CN" sz="2000" spc="300" dirty="0">
                <a:cs typeface="+mn-ea"/>
              </a:rPr>
              <a:t>，其中包含了三个文件</a:t>
            </a:r>
            <a:r>
              <a:rPr lang="en-US" altLang="zh-CN" sz="2000" b="1" spc="300" dirty="0">
                <a:solidFill>
                  <a:srgbClr val="FF0000"/>
                </a:solidFill>
                <a:cs typeface="+mn-ea"/>
              </a:rPr>
              <a:t>checkstyle.ppt</a:t>
            </a:r>
            <a:r>
              <a:rPr lang="zh-CN" sz="2000" spc="300" dirty="0">
                <a:cs typeface="+mn-ea"/>
              </a:rPr>
              <a:t>，</a:t>
            </a:r>
            <a:r>
              <a:rPr lang="en-US" altLang="zh-CN" sz="2000" b="1" spc="300" dirty="0">
                <a:solidFill>
                  <a:srgbClr val="FF0000"/>
                </a:solidFill>
                <a:cs typeface="+mn-ea"/>
              </a:rPr>
              <a:t>Junit.ppt</a:t>
            </a:r>
            <a:r>
              <a:rPr lang="zh-CN" sz="2000" spc="300" dirty="0">
                <a:cs typeface="+mn-ea"/>
              </a:rPr>
              <a:t>，</a:t>
            </a:r>
            <a:r>
              <a:rPr lang="en-US" altLang="zh-CN" sz="2000" b="1" spc="300" dirty="0">
                <a:solidFill>
                  <a:srgbClr val="FF0000"/>
                </a:solidFill>
                <a:cs typeface="+mn-ea"/>
              </a:rPr>
              <a:t>Github.ppt</a:t>
            </a:r>
            <a:r>
              <a:rPr lang="zh-CN" sz="2000" spc="300" dirty="0">
                <a:cs typeface="+mn-ea"/>
              </a:rPr>
              <a:t>，</a:t>
            </a:r>
            <a:r>
              <a:rPr lang="zh-CN" sz="2000" b="1" spc="300" dirty="0">
                <a:solidFill>
                  <a:schemeClr val="tx1"/>
                </a:solidFill>
                <a:effectLst>
                  <a:outerShdw blurRad="38100" dist="19050" dir="2700000" algn="tl" rotWithShape="0">
                    <a:schemeClr val="dk1">
                      <a:alpha val="40000"/>
                    </a:schemeClr>
                  </a:outerShdw>
                </a:effectLst>
                <a:cs typeface="+mn-ea"/>
              </a:rPr>
              <a:t>B</a:t>
            </a:r>
            <a:r>
              <a:rPr lang="zh-CN" sz="2000" spc="300" dirty="0">
                <a:cs typeface="+mn-ea"/>
              </a:rPr>
              <a:t>和</a:t>
            </a:r>
            <a:r>
              <a:rPr lang="zh-CN" sz="2000" b="1" spc="300" dirty="0">
                <a:solidFill>
                  <a:schemeClr val="tx1"/>
                </a:solidFill>
                <a:effectLst>
                  <a:outerShdw blurRad="38100" dist="19050" dir="2700000" algn="tl" rotWithShape="0">
                    <a:schemeClr val="dk1">
                      <a:alpha val="40000"/>
                    </a:schemeClr>
                  </a:outerShdw>
                </a:effectLst>
                <a:cs typeface="+mn-ea"/>
              </a:rPr>
              <a:t>C</a:t>
            </a:r>
            <a:r>
              <a:rPr lang="zh-CN" sz="2000" spc="300" dirty="0">
                <a:cs typeface="+mn-ea"/>
              </a:rPr>
              <a:t>需要对这份文件进行修改。</a:t>
            </a:r>
          </a:p>
          <a:p>
            <a:pPr indent="584200" algn="l" fontAlgn="auto">
              <a:lnSpc>
                <a:spcPct val="150000"/>
              </a:lnSpc>
              <a:buClrTx/>
              <a:buSzTx/>
              <a:buFontTx/>
              <a:buNone/>
              <a:extLst>
                <a:ext uri="{35155182-B16C-46BC-9424-99874614C6A1}">
                  <wpsdc:indentchars xmlns:wpsdc="http://www.wps.cn/officeDocument/2017/drawingmlCustomData" xmlns="" val="200" checksum="3209689083"/>
                </a:ext>
              </a:extLst>
            </a:pPr>
            <a:r>
              <a:rPr lang="zh-CN" sz="2000" b="1" spc="300" dirty="0">
                <a:solidFill>
                  <a:srgbClr val="FF0000"/>
                </a:solidFill>
                <a:cs typeface="+mn-ea"/>
              </a:rPr>
              <a:t>B</a:t>
            </a:r>
            <a:r>
              <a:rPr lang="zh-CN" sz="2000" spc="300" dirty="0">
                <a:cs typeface="+mn-ea"/>
              </a:rPr>
              <a:t>和</a:t>
            </a:r>
            <a:r>
              <a:rPr lang="zh-CN" sz="2000" b="1" spc="300" dirty="0">
                <a:solidFill>
                  <a:srgbClr val="FF0000"/>
                </a:solidFill>
                <a:cs typeface="+mn-ea"/>
              </a:rPr>
              <a:t>C</a:t>
            </a:r>
            <a:r>
              <a:rPr lang="zh-CN" sz="2000" spc="300" dirty="0">
                <a:cs typeface="+mn-ea"/>
              </a:rPr>
              <a:t>分别把</a:t>
            </a:r>
            <a:r>
              <a:rPr lang="zh-CN" sz="2000" spc="300" dirty="0">
                <a:cs typeface="+mn-ea"/>
                <a:sym typeface="+mn-ea"/>
              </a:rPr>
              <a:t>“</a:t>
            </a:r>
            <a:r>
              <a:rPr lang="zh-CN" sz="2000" b="1" spc="300" dirty="0">
                <a:solidFill>
                  <a:srgbClr val="FF0000"/>
                </a:solidFill>
                <a:cs typeface="+mn-ea"/>
                <a:sym typeface="+mn-ea"/>
              </a:rPr>
              <a:t>开源项目阅读与管理</a:t>
            </a:r>
            <a:r>
              <a:rPr lang="zh-CN" sz="2000" spc="300" dirty="0">
                <a:cs typeface="+mn-ea"/>
                <a:sym typeface="+mn-ea"/>
              </a:rPr>
              <a:t>”</a:t>
            </a:r>
            <a:r>
              <a:rPr lang="zh-CN" sz="2000" spc="300" dirty="0">
                <a:cs typeface="+mn-ea"/>
              </a:rPr>
              <a:t>文件夹拷贝到自己的电脑上，然后进行修改，改完之后需要再把自己修改上传上去。</a:t>
            </a:r>
            <a:r>
              <a:rPr lang="zh-CN" sz="2000" b="1" spc="300" dirty="0">
                <a:solidFill>
                  <a:schemeClr val="tx1"/>
                </a:solidFill>
                <a:effectLst>
                  <a:outerShdw blurRad="38100" dist="19050" dir="2700000" algn="tl" rotWithShape="0">
                    <a:schemeClr val="dk1">
                      <a:alpha val="40000"/>
                    </a:schemeClr>
                  </a:outerShdw>
                </a:effectLst>
                <a:cs typeface="+mn-ea"/>
              </a:rPr>
              <a:t>B</a:t>
            </a:r>
            <a:r>
              <a:rPr lang="zh-CN" sz="2000" spc="300" dirty="0">
                <a:cs typeface="+mn-ea"/>
              </a:rPr>
              <a:t>先改完了之后把自己的文件上传上去，覆盖了</a:t>
            </a:r>
            <a:r>
              <a:rPr lang="zh-CN" sz="2000" b="1" spc="300" dirty="0">
                <a:solidFill>
                  <a:schemeClr val="tx1"/>
                </a:solidFill>
                <a:effectLst>
                  <a:outerShdw blurRad="38100" dist="19050" dir="2700000" algn="tl" rotWithShape="0">
                    <a:schemeClr val="dk1">
                      <a:alpha val="40000"/>
                    </a:schemeClr>
                  </a:outerShdw>
                </a:effectLst>
                <a:cs typeface="+mn-ea"/>
              </a:rPr>
              <a:t>A</a:t>
            </a:r>
            <a:r>
              <a:rPr lang="zh-CN" sz="2000" spc="300" dirty="0">
                <a:cs typeface="+mn-ea"/>
              </a:rPr>
              <a:t>的分享。之后</a:t>
            </a:r>
            <a:r>
              <a:rPr lang="zh-CN" sz="2000" b="1" spc="300" dirty="0">
                <a:solidFill>
                  <a:schemeClr val="tx1"/>
                </a:solidFill>
                <a:effectLst>
                  <a:outerShdw blurRad="38100" dist="19050" dir="2700000" algn="tl" rotWithShape="0">
                    <a:schemeClr val="dk1">
                      <a:alpha val="40000"/>
                    </a:schemeClr>
                  </a:outerShdw>
                </a:effectLst>
                <a:cs typeface="+mn-ea"/>
              </a:rPr>
              <a:t>C</a:t>
            </a:r>
            <a:r>
              <a:rPr lang="zh-CN" sz="2000" spc="300" dirty="0">
                <a:cs typeface="+mn-ea"/>
              </a:rPr>
              <a:t>也改完了，也把自己的改动上传上去。</a:t>
            </a:r>
          </a:p>
          <a:p>
            <a:pPr indent="584200" algn="l" fontAlgn="auto">
              <a:lnSpc>
                <a:spcPct val="150000"/>
              </a:lnSpc>
              <a:buClrTx/>
              <a:buSzTx/>
              <a:buFontTx/>
              <a:buNone/>
              <a:extLst>
                <a:ext uri="{35155182-B16C-46BC-9424-99874614C6A1}">
                  <wpsdc:indentchars xmlns:wpsdc="http://www.wps.cn/officeDocument/2017/drawingmlCustomData" xmlns="" val="200" checksum="3209689083"/>
                </a:ext>
              </a:extLst>
            </a:pPr>
            <a:endParaRPr lang="zh-CN" sz="2000" spc="300" dirty="0">
              <a:cs typeface="+mn-ea"/>
            </a:endParaRPr>
          </a:p>
          <a:p>
            <a:pPr indent="0" algn="l" fontAlgn="auto">
              <a:lnSpc>
                <a:spcPct val="150000"/>
              </a:lnSpc>
              <a:buClrTx/>
              <a:buSzTx/>
              <a:buFontTx/>
              <a:buNone/>
            </a:pPr>
            <a:r>
              <a:rPr lang="zh-CN" sz="2000" b="1" spc="300" dirty="0">
                <a:solidFill>
                  <a:srgbClr val="FF0000"/>
                </a:solidFill>
                <a:cs typeface="+mn-ea"/>
              </a:rPr>
              <a:t>请问：</a:t>
            </a:r>
            <a:r>
              <a:rPr lang="zh-CN" sz="2000" spc="300" dirty="0">
                <a:cs typeface="+mn-ea"/>
              </a:rPr>
              <a:t>最后的结果是怎样的？</a:t>
            </a:r>
          </a:p>
        </p:txBody>
      </p:sp>
    </p:spTree>
  </p:cSld>
  <p:clrMapOvr>
    <a:masterClrMapping/>
  </p:clrMapOvr>
  <mc:AlternateContent xmlns:mc="http://schemas.openxmlformats.org/markup-compatibility/2006" xmlns:p14="http://schemas.microsoft.com/office/powerpoint/2010/main">
    <mc:Choice Requires="p14">
      <p:transition spd="slow">
        <p14:prism isInverted="1"/>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307340" y="-193040"/>
            <a:ext cx="1511300" cy="1460500"/>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073910" y="433070"/>
            <a:ext cx="6188710" cy="783590"/>
          </a:xfrm>
          <a:prstGeom prst="rect">
            <a:avLst/>
          </a:prstGeom>
          <a:noFill/>
        </p:spPr>
        <p:txBody>
          <a:bodyPr wrap="square" rtlCol="0">
            <a:spAutoFit/>
          </a:bodyPr>
          <a:lstStyle/>
          <a:p>
            <a:r>
              <a:rPr lang="zh-CN" altLang="en-US" sz="4500" b="1" i="1" spc="600" dirty="0">
                <a:solidFill>
                  <a:prstClr val="black"/>
                </a:solidFill>
                <a:cs typeface="+mn-ea"/>
                <a:sym typeface="+mn-lt"/>
              </a:rPr>
              <a:t>开源软件面临的问题</a:t>
            </a:r>
          </a:p>
        </p:txBody>
      </p:sp>
      <p:pic>
        <p:nvPicPr>
          <p:cNvPr id="2" name="图片 1"/>
          <p:cNvPicPr>
            <a:picLocks noChangeAspect="1"/>
          </p:cNvPicPr>
          <p:nvPr/>
        </p:nvPicPr>
        <p:blipFill>
          <a:blip r:embed="rId5" cstate="screen"/>
          <a:stretch>
            <a:fillRect/>
          </a:stretch>
        </p:blipFill>
        <p:spPr>
          <a:xfrm>
            <a:off x="844550" y="1216660"/>
            <a:ext cx="616585" cy="673735"/>
          </a:xfrm>
          <a:prstGeom prst="rect">
            <a:avLst/>
          </a:prstGeom>
        </p:spPr>
      </p:pic>
      <p:grpSp>
        <p:nvGrpSpPr>
          <p:cNvPr id="3" name="组合 2"/>
          <p:cNvGrpSpPr/>
          <p:nvPr/>
        </p:nvGrpSpPr>
        <p:grpSpPr>
          <a:xfrm>
            <a:off x="844399" y="1277215"/>
            <a:ext cx="10626090" cy="1866265"/>
            <a:chOff x="1013309" y="710160"/>
            <a:chExt cx="10626090" cy="1866265"/>
          </a:xfrm>
        </p:grpSpPr>
        <p:sp>
          <p:nvSpPr>
            <p:cNvPr id="4" name="文本框 3"/>
            <p:cNvSpPr txBox="1"/>
            <p:nvPr/>
          </p:nvSpPr>
          <p:spPr>
            <a:xfrm>
              <a:off x="1800709" y="710160"/>
              <a:ext cx="3434715" cy="553085"/>
            </a:xfrm>
            <a:prstGeom prst="rect">
              <a:avLst/>
            </a:prstGeom>
            <a:noFill/>
          </p:spPr>
          <p:txBody>
            <a:bodyPr wrap="square" rtlCol="0">
              <a:spAutoFit/>
            </a:bodyPr>
            <a:lstStyle/>
            <a:p>
              <a:r>
                <a:rPr lang="zh-CN" altLang="en-US" sz="3000" spc="300" dirty="0">
                  <a:cs typeface="+mn-ea"/>
                  <a:sym typeface="+mn-lt"/>
                </a:rPr>
                <a:t>安全风险</a:t>
              </a:r>
            </a:p>
          </p:txBody>
        </p:sp>
        <p:sp>
          <p:nvSpPr>
            <p:cNvPr id="6" name="文本框 5"/>
            <p:cNvSpPr txBox="1"/>
            <p:nvPr/>
          </p:nvSpPr>
          <p:spPr>
            <a:xfrm>
              <a:off x="1013309" y="1100050"/>
              <a:ext cx="10626090" cy="1476375"/>
            </a:xfrm>
            <a:prstGeom prst="rect">
              <a:avLst/>
            </a:prstGeom>
            <a:noFill/>
          </p:spPr>
          <p:txBody>
            <a:bodyPr wrap="square" rtlCol="0">
              <a:spAutoFit/>
            </a:bodyPr>
            <a:lstStyle/>
            <a:p>
              <a:pPr algn="just">
                <a:lnSpc>
                  <a:spcPct val="150000"/>
                </a:lnSpc>
              </a:pPr>
              <a:r>
                <a:rPr lang="en-US" altLang="zh-CN" sz="2000" spc="300" dirty="0">
                  <a:cs typeface="+mn-ea"/>
                  <a:sym typeface="+mn-lt"/>
                </a:rPr>
                <a:t>     </a:t>
              </a:r>
              <a:r>
                <a:rPr sz="2000" spc="300" dirty="0">
                  <a:cs typeface="+mn-ea"/>
                  <a:sym typeface="+mn-lt"/>
                </a:rPr>
                <a:t>开源漏洞以及有关如何利用此漏洞的详细信息是公开提供的。 这使黑客能够获取进行攻击所需的所有必要信息。一旦发布了开源漏洞及其利用途径，攻击者利用它们并入侵</a:t>
              </a:r>
              <a:r>
                <a:rPr lang="zh-CN" sz="2000" spc="300" dirty="0">
                  <a:cs typeface="+mn-ea"/>
                  <a:sym typeface="+mn-lt"/>
                </a:rPr>
                <a:t>系统</a:t>
              </a:r>
              <a:r>
                <a:rPr sz="2000" spc="300" dirty="0">
                  <a:cs typeface="+mn-ea"/>
                  <a:sym typeface="+mn-lt"/>
                </a:rPr>
                <a:t>只是时间问题。</a:t>
              </a:r>
            </a:p>
          </p:txBody>
        </p:sp>
      </p:grpSp>
      <p:grpSp>
        <p:nvGrpSpPr>
          <p:cNvPr id="11" name="组合 10"/>
          <p:cNvGrpSpPr/>
          <p:nvPr/>
        </p:nvGrpSpPr>
        <p:grpSpPr>
          <a:xfrm>
            <a:off x="671829" y="3233420"/>
            <a:ext cx="10727690" cy="1856740"/>
            <a:chOff x="983455" y="3519721"/>
            <a:chExt cx="4463274" cy="1857507"/>
          </a:xfrm>
        </p:grpSpPr>
        <p:sp>
          <p:nvSpPr>
            <p:cNvPr id="23" name="文本框 22"/>
            <p:cNvSpPr txBox="1"/>
            <p:nvPr/>
          </p:nvSpPr>
          <p:spPr>
            <a:xfrm>
              <a:off x="1382867" y="3519721"/>
              <a:ext cx="3576955" cy="553314"/>
            </a:xfrm>
            <a:prstGeom prst="rect">
              <a:avLst/>
            </a:prstGeom>
            <a:noFill/>
          </p:spPr>
          <p:txBody>
            <a:bodyPr wrap="square" rtlCol="0">
              <a:spAutoFit/>
            </a:bodyPr>
            <a:lstStyle/>
            <a:p>
              <a:r>
                <a:rPr lang="zh-CN" altLang="en-US" sz="3000" spc="300" dirty="0">
                  <a:cs typeface="+mn-ea"/>
                  <a:sym typeface="+mn-lt"/>
                </a:rPr>
                <a:t>知识产权风险</a:t>
              </a:r>
            </a:p>
          </p:txBody>
        </p:sp>
        <p:sp>
          <p:nvSpPr>
            <p:cNvPr id="24" name="文本框 23"/>
            <p:cNvSpPr txBox="1"/>
            <p:nvPr/>
          </p:nvSpPr>
          <p:spPr>
            <a:xfrm>
              <a:off x="983455" y="3900243"/>
              <a:ext cx="4463274" cy="1476985"/>
            </a:xfrm>
            <a:prstGeom prst="rect">
              <a:avLst/>
            </a:prstGeom>
            <a:noFill/>
          </p:spPr>
          <p:txBody>
            <a:bodyPr wrap="square" rtlCol="0">
              <a:spAutoFit/>
            </a:bodyPr>
            <a:lstStyle/>
            <a:p>
              <a:pPr algn="just">
                <a:lnSpc>
                  <a:spcPct val="150000"/>
                </a:lnSpc>
              </a:pPr>
              <a:r>
                <a:rPr lang="en-US" altLang="zh-CN" sz="2000" spc="300" dirty="0">
                  <a:cs typeface="+mn-ea"/>
                  <a:sym typeface="+mn-lt"/>
                </a:rPr>
                <a:t>      1</a:t>
              </a:r>
              <a:r>
                <a:rPr lang="zh-CN" altLang="en-US" sz="2000" spc="300" dirty="0">
                  <a:cs typeface="+mn-ea"/>
                  <a:sym typeface="+mn-lt"/>
                </a:rPr>
                <a:t>、贡献者将自己不具有版权的代码贡献到开源社区，后续使用者使用该开源软件，就会造成侵犯他人版权；</a:t>
              </a:r>
              <a:r>
                <a:rPr lang="en-US" altLang="zh-CN" sz="2000" spc="300" dirty="0">
                  <a:cs typeface="+mn-ea"/>
                  <a:sym typeface="+mn-lt"/>
                </a:rPr>
                <a:t>2</a:t>
              </a:r>
              <a:r>
                <a:rPr lang="zh-CN" altLang="en-US" sz="2000" spc="300" dirty="0">
                  <a:cs typeface="+mn-ea"/>
                  <a:sym typeface="+mn-lt"/>
                </a:rPr>
                <a:t>、开源软件使用者没有按照开源许可协议的规定使用开源软件。</a:t>
              </a:r>
            </a:p>
          </p:txBody>
        </p:sp>
      </p:grpSp>
      <p:pic>
        <p:nvPicPr>
          <p:cNvPr id="5" name="图片 4"/>
          <p:cNvPicPr>
            <a:picLocks noChangeAspect="1"/>
          </p:cNvPicPr>
          <p:nvPr/>
        </p:nvPicPr>
        <p:blipFill>
          <a:blip r:embed="rId5" cstate="screen"/>
          <a:stretch>
            <a:fillRect/>
          </a:stretch>
        </p:blipFill>
        <p:spPr>
          <a:xfrm>
            <a:off x="844550" y="3092450"/>
            <a:ext cx="616585" cy="673735"/>
          </a:xfrm>
          <a:prstGeom prst="rect">
            <a:avLst/>
          </a:prstGeom>
        </p:spPr>
      </p:pic>
      <p:pic>
        <p:nvPicPr>
          <p:cNvPr id="8" name="图片 7"/>
          <p:cNvPicPr>
            <a:picLocks noChangeAspect="1"/>
          </p:cNvPicPr>
          <p:nvPr/>
        </p:nvPicPr>
        <p:blipFill>
          <a:blip r:embed="rId5" cstate="screen"/>
          <a:stretch>
            <a:fillRect/>
          </a:stretch>
        </p:blipFill>
        <p:spPr>
          <a:xfrm>
            <a:off x="844550" y="5090160"/>
            <a:ext cx="616585" cy="673735"/>
          </a:xfrm>
          <a:prstGeom prst="rect">
            <a:avLst/>
          </a:prstGeom>
        </p:spPr>
      </p:pic>
      <p:sp>
        <p:nvSpPr>
          <p:cNvPr id="9" name="文本框 8"/>
          <p:cNvSpPr txBox="1"/>
          <p:nvPr/>
        </p:nvSpPr>
        <p:spPr>
          <a:xfrm>
            <a:off x="1631835" y="5090160"/>
            <a:ext cx="8597380" cy="553085"/>
          </a:xfrm>
          <a:prstGeom prst="rect">
            <a:avLst/>
          </a:prstGeom>
          <a:noFill/>
        </p:spPr>
        <p:txBody>
          <a:bodyPr wrap="square" rtlCol="0">
            <a:spAutoFit/>
          </a:bodyPr>
          <a:lstStyle/>
          <a:p>
            <a:r>
              <a:rPr lang="zh-CN" altLang="en-US" sz="3000" spc="300" dirty="0">
                <a:cs typeface="+mn-ea"/>
                <a:sym typeface="+mn-lt"/>
              </a:rPr>
              <a:t>管理和维护问题</a:t>
            </a:r>
          </a:p>
        </p:txBody>
      </p:sp>
      <p:sp>
        <p:nvSpPr>
          <p:cNvPr id="10" name="文本框 9"/>
          <p:cNvSpPr txBox="1"/>
          <p:nvPr/>
        </p:nvSpPr>
        <p:spPr>
          <a:xfrm>
            <a:off x="671829" y="5466080"/>
            <a:ext cx="10727690" cy="1476375"/>
          </a:xfrm>
          <a:prstGeom prst="rect">
            <a:avLst/>
          </a:prstGeom>
          <a:noFill/>
        </p:spPr>
        <p:txBody>
          <a:bodyPr wrap="square" rtlCol="0">
            <a:spAutoFit/>
          </a:bodyPr>
          <a:lstStyle/>
          <a:p>
            <a:pPr algn="just">
              <a:lnSpc>
                <a:spcPct val="150000"/>
              </a:lnSpc>
            </a:pPr>
            <a:r>
              <a:rPr lang="en-US" altLang="zh-CN" sz="2000" spc="300" dirty="0">
                <a:cs typeface="+mn-ea"/>
                <a:sym typeface="+mn-lt"/>
              </a:rPr>
              <a:t>      1</a:t>
            </a:r>
            <a:r>
              <a:rPr lang="zh-CN" altLang="en-US" sz="2000" spc="300" dirty="0">
                <a:cs typeface="+mn-ea"/>
                <a:sym typeface="+mn-lt"/>
              </a:rPr>
              <a:t>、使用开源软件的学习曲线比较长；</a:t>
            </a:r>
            <a:r>
              <a:rPr lang="en-US" altLang="zh-CN" sz="2000" spc="300" dirty="0">
                <a:cs typeface="+mn-ea"/>
                <a:sym typeface="+mn-lt"/>
              </a:rPr>
              <a:t>2</a:t>
            </a:r>
            <a:r>
              <a:rPr lang="zh-CN" altLang="en-US" sz="2000" spc="300" dirty="0">
                <a:cs typeface="+mn-ea"/>
                <a:sym typeface="+mn-lt"/>
              </a:rPr>
              <a:t>、管理方面的成本也会增加，使用开源软件要求系统管理人员具有多种技能熟悉命令行接口、精通脚本语言、能够编写设备驱动程序等等</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15" grpId="0"/>
    </p:bldLst>
  </p:timing>
</p:sld>
</file>

<file path=ppt/slides/slide80.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altLang="en-US" sz="4500" b="1" i="1" spc="600" dirty="0">
                <a:cs typeface="+mn-ea"/>
                <a:sym typeface="+mn-lt"/>
              </a:rPr>
              <a:t>什么是</a:t>
            </a:r>
            <a:r>
              <a:rPr lang="en-US" altLang="zh-CN" sz="4500" b="1" i="1" spc="600" dirty="0">
                <a:solidFill>
                  <a:srgbClr val="C00000"/>
                </a:solidFill>
                <a:cs typeface="+mn-ea"/>
                <a:sym typeface="+mn-lt"/>
              </a:rPr>
              <a:t> GitHub</a:t>
            </a:r>
            <a:r>
              <a:rPr lang="zh-CN" altLang="en-US" sz="4500" b="1" i="1" spc="600" dirty="0">
                <a:cs typeface="+mn-ea"/>
                <a:sym typeface="+mn-lt"/>
              </a:rPr>
              <a:t>？</a:t>
            </a:r>
          </a:p>
        </p:txBody>
      </p:sp>
      <p:sp>
        <p:nvSpPr>
          <p:cNvPr id="4" name="文本框 3"/>
          <p:cNvSpPr txBox="1"/>
          <p:nvPr/>
        </p:nvSpPr>
        <p:spPr>
          <a:xfrm>
            <a:off x="1153160" y="1924050"/>
            <a:ext cx="9885680" cy="1938020"/>
          </a:xfrm>
          <a:prstGeom prst="rect">
            <a:avLst/>
          </a:prstGeom>
          <a:noFill/>
        </p:spPr>
        <p:txBody>
          <a:bodyPr wrap="square" rtlCol="0" anchor="t">
            <a:spAutoFit/>
          </a:bodyPr>
          <a:lstStyle/>
          <a:p>
            <a:pPr indent="0" algn="just">
              <a:lnSpc>
                <a:spcPct val="150000"/>
              </a:lnSpc>
              <a:buClrTx/>
              <a:buSzTx/>
              <a:buNone/>
            </a:pPr>
            <a:r>
              <a:rPr lang="zh-CN" sz="2000" b="1" spc="300" dirty="0">
                <a:solidFill>
                  <a:srgbClr val="FF0000"/>
                </a:solidFill>
                <a:cs typeface="+mn-ea"/>
                <a:sym typeface="+mn-ea"/>
              </a:rPr>
              <a:t>如何解决上面的困扰？</a:t>
            </a:r>
          </a:p>
          <a:p>
            <a:pPr indent="0" algn="just">
              <a:lnSpc>
                <a:spcPct val="150000"/>
              </a:lnSpc>
              <a:buClrTx/>
              <a:buSzTx/>
              <a:buNone/>
            </a:pPr>
            <a:endParaRPr lang="zh-CN" sz="2000" spc="300" dirty="0">
              <a:cs typeface="+mn-ea"/>
            </a:endParaRPr>
          </a:p>
          <a:p>
            <a:pPr indent="0" algn="just">
              <a:lnSpc>
                <a:spcPct val="150000"/>
              </a:lnSpc>
              <a:buClrTx/>
              <a:buSzTx/>
              <a:buNone/>
            </a:pPr>
            <a:r>
              <a:rPr lang="zh-CN" sz="2000" spc="300" dirty="0">
                <a:cs typeface="+mn-ea"/>
              </a:rPr>
              <a:t>需要通过一种方式来在</a:t>
            </a:r>
            <a:r>
              <a:rPr lang="zh-CN" sz="2000" spc="300" dirty="0">
                <a:solidFill>
                  <a:schemeClr val="tx1"/>
                </a:solidFill>
                <a:effectLst>
                  <a:outerShdw blurRad="38100" dist="19050" dir="2700000" algn="tl" rotWithShape="0">
                    <a:schemeClr val="dk1">
                      <a:alpha val="40000"/>
                    </a:schemeClr>
                  </a:outerShdw>
                </a:effectLst>
                <a:cs typeface="+mn-ea"/>
              </a:rPr>
              <a:t>C</a:t>
            </a:r>
            <a:r>
              <a:rPr lang="zh-CN" sz="2000" spc="300" dirty="0">
                <a:cs typeface="+mn-ea"/>
              </a:rPr>
              <a:t>想要上传文件的时候来提醒他，告诉他需要考虑到</a:t>
            </a:r>
            <a:r>
              <a:rPr lang="zh-CN" sz="2000" spc="300" dirty="0">
                <a:solidFill>
                  <a:schemeClr val="tx1"/>
                </a:solidFill>
                <a:effectLst>
                  <a:outerShdw blurRad="38100" dist="19050" dir="2700000" algn="tl" rotWithShape="0">
                    <a:schemeClr val="dk1">
                      <a:alpha val="40000"/>
                    </a:schemeClr>
                  </a:outerShdw>
                </a:effectLst>
                <a:cs typeface="+mn-ea"/>
              </a:rPr>
              <a:t>B</a:t>
            </a:r>
            <a:r>
              <a:rPr lang="zh-CN" sz="2000" spc="300" dirty="0">
                <a:cs typeface="+mn-ea"/>
              </a:rPr>
              <a:t>已经改过文件的事情。</a:t>
            </a:r>
          </a:p>
        </p:txBody>
      </p:sp>
      <p:sp>
        <p:nvSpPr>
          <p:cNvPr id="2" name="文本框 1"/>
          <p:cNvSpPr txBox="1"/>
          <p:nvPr/>
        </p:nvSpPr>
        <p:spPr>
          <a:xfrm>
            <a:off x="5179060" y="4552950"/>
            <a:ext cx="2441575" cy="768350"/>
          </a:xfrm>
          <a:prstGeom prst="rect">
            <a:avLst/>
          </a:prstGeom>
          <a:noFill/>
        </p:spPr>
        <p:txBody>
          <a:bodyPr wrap="square" rtlCol="0">
            <a:spAutoFit/>
            <a:scene3d>
              <a:camera prst="orthographicFront"/>
              <a:lightRig rig="threePt" dir="t"/>
            </a:scene3d>
          </a:bodyPr>
          <a:lstStyle/>
          <a:p>
            <a:r>
              <a:rPr lang="zh-CN" altLang="en-US" sz="440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版本控制</a:t>
            </a:r>
          </a:p>
        </p:txBody>
      </p:sp>
    </p:spTree>
  </p:cSld>
  <p:clrMapOvr>
    <a:masterClrMapping/>
  </p:clrMapOvr>
  <mc:AlternateContent xmlns:mc="http://schemas.openxmlformats.org/markup-compatibility/2006" xmlns:p14="http://schemas.microsoft.com/office/powerpoint/2010/main">
    <mc:Choice Requires="p14">
      <p:transition spd="slow">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81.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altLang="en-US" sz="4500" b="1" i="1" spc="600" dirty="0">
                <a:cs typeface="+mn-ea"/>
                <a:sym typeface="+mn-lt"/>
              </a:rPr>
              <a:t>版本控制</a:t>
            </a:r>
          </a:p>
        </p:txBody>
      </p:sp>
      <p:sp>
        <p:nvSpPr>
          <p:cNvPr id="4" name="文本框 3"/>
          <p:cNvSpPr txBox="1"/>
          <p:nvPr/>
        </p:nvSpPr>
        <p:spPr>
          <a:xfrm>
            <a:off x="1153160" y="1924050"/>
            <a:ext cx="9885680" cy="2399665"/>
          </a:xfrm>
          <a:prstGeom prst="rect">
            <a:avLst/>
          </a:prstGeom>
          <a:noFill/>
        </p:spPr>
        <p:txBody>
          <a:bodyPr wrap="square" rtlCol="0" anchor="t">
            <a:spAutoFit/>
          </a:bodyPr>
          <a:lstStyle/>
          <a:p>
            <a:pPr indent="584200" algn="just" fontAlgn="auto">
              <a:lnSpc>
                <a:spcPct val="150000"/>
              </a:lnSpc>
              <a:buClrTx/>
              <a:buSzTx/>
              <a:buNone/>
              <a:extLst>
                <a:ext uri="{35155182-B16C-46BC-9424-99874614C6A1}">
                  <wpsdc:indentchars xmlns:wpsdc="http://www.wps.cn/officeDocument/2017/drawingmlCustomData" xmlns="" val="200" checksum="3209689083"/>
                </a:ext>
              </a:extLst>
            </a:pPr>
            <a:r>
              <a:rPr sz="2000" spc="300" dirty="0">
                <a:cs typeface="+mn-ea"/>
                <a:sym typeface="+mn-ea"/>
              </a:rPr>
              <a:t>如果使用了版本控制系统，每一个团队成员都可以在任何时间对任何文件毫无顾虑的进行修改，版本控制系统可以提醒我们文件修改冲突，甚至可以帮我们自动把多个人的改动合并到一起。</a:t>
            </a:r>
          </a:p>
          <a:p>
            <a:pPr indent="584200" algn="just" fontAlgn="auto">
              <a:lnSpc>
                <a:spcPct val="150000"/>
              </a:lnSpc>
              <a:buClrTx/>
              <a:buSzTx/>
              <a:buNone/>
              <a:extLst>
                <a:ext uri="{35155182-B16C-46BC-9424-99874614C6A1}">
                  <wpsdc:indentchars xmlns:wpsdc="http://www.wps.cn/officeDocument/2017/drawingmlCustomData" xmlns="" val="200" checksum="3209689083"/>
                </a:ext>
              </a:extLst>
            </a:pPr>
            <a:r>
              <a:rPr sz="2000" spc="300" dirty="0">
                <a:cs typeface="+mn-ea"/>
                <a:sym typeface="+mn-ea"/>
              </a:rPr>
              <a:t>有了版本控制，我们还可以回溯查看以前某一个版本中具体文件的内容，还可以查看某一次改动的变更内容。非常适合团队协作。</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altLang="en-US" sz="4500" b="1" i="1" spc="600" dirty="0" smtClean="0">
                <a:cs typeface="+mn-ea"/>
                <a:sym typeface="+mn-lt"/>
              </a:rPr>
              <a:t>版本控制的方式</a:t>
            </a:r>
            <a:endParaRPr lang="zh-CN" altLang="en-US" sz="4500" b="1" i="1" spc="600" dirty="0">
              <a:cs typeface="+mn-ea"/>
              <a:sym typeface="+mn-lt"/>
            </a:endParaRPr>
          </a:p>
        </p:txBody>
      </p:sp>
      <p:sp>
        <p:nvSpPr>
          <p:cNvPr id="4" name="文本框 3"/>
          <p:cNvSpPr txBox="1"/>
          <p:nvPr/>
        </p:nvSpPr>
        <p:spPr>
          <a:xfrm>
            <a:off x="1153160" y="1924050"/>
            <a:ext cx="9885680" cy="499624"/>
          </a:xfrm>
          <a:prstGeom prst="rect">
            <a:avLst/>
          </a:prstGeom>
          <a:noFill/>
        </p:spPr>
        <p:txBody>
          <a:bodyPr wrap="square" rtlCol="0" anchor="t">
            <a:spAutoFit/>
          </a:bodyPr>
          <a:lstStyle/>
          <a:p>
            <a:pPr algn="just" fontAlgn="auto">
              <a:lnSpc>
                <a:spcPct val="150000"/>
              </a:lnSpc>
              <a:buClrTx/>
              <a:buSzTx/>
              <a:buNone/>
            </a:pPr>
            <a:r>
              <a:rPr lang="zh-CN" altLang="en-US" sz="2000" spc="300" dirty="0" smtClean="0">
                <a:cs typeface="+mn-ea"/>
                <a:sym typeface="+mn-ea"/>
              </a:rPr>
              <a:t>一、本地版本控制系统</a:t>
            </a:r>
            <a:endParaRPr sz="2000" spc="300" dirty="0">
              <a:cs typeface="+mn-ea"/>
              <a:sym typeface="+mn-ea"/>
            </a:endParaRPr>
          </a:p>
        </p:txBody>
      </p:sp>
      <p:pic>
        <p:nvPicPr>
          <p:cNvPr id="102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b="9328"/>
          <a:stretch>
            <a:fillRect/>
          </a:stretch>
        </p:blipFill>
        <p:spPr bwMode="auto">
          <a:xfrm>
            <a:off x="764223" y="2863214"/>
            <a:ext cx="2905125" cy="2314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右箭头 1"/>
          <p:cNvSpPr/>
          <p:nvPr/>
        </p:nvSpPr>
        <p:spPr>
          <a:xfrm>
            <a:off x="4058920" y="3702685"/>
            <a:ext cx="904875" cy="4429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3200" y="2423795"/>
            <a:ext cx="3810000"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圆角矩形标注 2"/>
          <p:cNvSpPr/>
          <p:nvPr/>
        </p:nvSpPr>
        <p:spPr>
          <a:xfrm rot="10800000">
            <a:off x="820420" y="5617210"/>
            <a:ext cx="2793365" cy="855345"/>
          </a:xfrm>
          <a:prstGeom prst="wedgeRoundRectCallout">
            <a:avLst/>
          </a:prstGeom>
          <a:noFill/>
          <a:ln w="28575" cmpd="dbl">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76300" y="5584190"/>
            <a:ext cx="2793365" cy="922020"/>
          </a:xfrm>
          <a:prstGeom prst="rect">
            <a:avLst/>
          </a:prstGeom>
          <a:noFill/>
        </p:spPr>
        <p:txBody>
          <a:bodyPr wrap="square" rtlCol="0">
            <a:spAutoFit/>
          </a:bodyPr>
          <a:lstStyle/>
          <a:p>
            <a:pPr fontAlgn="auto">
              <a:lnSpc>
                <a:spcPct val="150000"/>
              </a:lnSpc>
            </a:pPr>
            <a:r>
              <a:rPr lang="zh-CN" altLang="en-US"/>
              <a:t>通过</a:t>
            </a:r>
            <a:r>
              <a:rPr lang="zh-CN" altLang="en-US">
                <a:solidFill>
                  <a:srgbClr val="FF0000"/>
                </a:solidFill>
              </a:rPr>
              <a:t>文件名</a:t>
            </a:r>
            <a:r>
              <a:rPr lang="zh-CN" altLang="en-US"/>
              <a:t>和</a:t>
            </a:r>
            <a:r>
              <a:rPr lang="zh-CN" altLang="en-US">
                <a:solidFill>
                  <a:srgbClr val="FF0000"/>
                </a:solidFill>
              </a:rPr>
              <a:t>修改时间</a:t>
            </a:r>
            <a:r>
              <a:rPr lang="zh-CN" altLang="en-US"/>
              <a:t>来区分版本。</a:t>
            </a:r>
          </a:p>
        </p:txBody>
      </p:sp>
      <p:sp>
        <p:nvSpPr>
          <p:cNvPr id="6" name="圆角矩形标注 5"/>
          <p:cNvSpPr/>
          <p:nvPr/>
        </p:nvSpPr>
        <p:spPr>
          <a:xfrm rot="10800000">
            <a:off x="4963795" y="5833745"/>
            <a:ext cx="4448810" cy="855345"/>
          </a:xfrm>
          <a:prstGeom prst="wedgeRoundRectCallout">
            <a:avLst/>
          </a:prstGeom>
          <a:noFill/>
          <a:ln w="28575" cmpd="dbl">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095240" y="5800725"/>
            <a:ext cx="4410075" cy="922020"/>
          </a:xfrm>
          <a:prstGeom prst="rect">
            <a:avLst/>
          </a:prstGeom>
          <a:noFill/>
        </p:spPr>
        <p:txBody>
          <a:bodyPr wrap="square" rtlCol="0">
            <a:spAutoFit/>
          </a:bodyPr>
          <a:lstStyle/>
          <a:p>
            <a:pPr fontAlgn="auto">
              <a:lnSpc>
                <a:spcPct val="150000"/>
              </a:lnSpc>
            </a:pPr>
            <a:r>
              <a:rPr lang="zh-CN" altLang="en-US"/>
              <a:t>本地版本控制系统，大多都是采用某种简单的</a:t>
            </a:r>
            <a:r>
              <a:rPr lang="zh-CN" altLang="en-US">
                <a:solidFill>
                  <a:srgbClr val="FF0000"/>
                </a:solidFill>
              </a:rPr>
              <a:t>数据库</a:t>
            </a:r>
            <a:r>
              <a:rPr lang="zh-CN" altLang="en-US"/>
              <a:t>来记录文件的历次更新差异。</a:t>
            </a:r>
          </a:p>
        </p:txBody>
      </p:sp>
      <p:sp>
        <p:nvSpPr>
          <p:cNvPr id="9" name="文本框 8"/>
          <p:cNvSpPr txBox="1"/>
          <p:nvPr/>
        </p:nvSpPr>
        <p:spPr>
          <a:xfrm>
            <a:off x="9666605" y="3601085"/>
            <a:ext cx="2261870" cy="922020"/>
          </a:xfrm>
          <a:prstGeom prst="rect">
            <a:avLst/>
          </a:prstGeom>
          <a:noFill/>
          <a:ln w="28575" cmpd="dbl">
            <a:solidFill>
              <a:schemeClr val="accent1">
                <a:shade val="50000"/>
              </a:schemeClr>
            </a:solidFill>
            <a:prstDash val="solid"/>
          </a:ln>
        </p:spPr>
        <p:txBody>
          <a:bodyPr wrap="square" rtlCol="0">
            <a:spAutoFit/>
          </a:bodyPr>
          <a:lstStyle/>
          <a:p>
            <a:pPr fontAlgn="auto">
              <a:lnSpc>
                <a:spcPct val="150000"/>
              </a:lnSpc>
            </a:pPr>
            <a:r>
              <a:rPr lang="zh-CN" altLang="en-US">
                <a:sym typeface="+mn-ea"/>
              </a:rPr>
              <a:t>如何让在不同系统上的开发者协同工作？</a:t>
            </a: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83.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altLang="en-US" sz="4500" b="1" i="1" spc="600" dirty="0" smtClean="0">
                <a:cs typeface="+mn-ea"/>
                <a:sym typeface="+mn-lt"/>
              </a:rPr>
              <a:t>版本控制的方式</a:t>
            </a:r>
            <a:endParaRPr lang="zh-CN" altLang="en-US" sz="4500" b="1" i="1" spc="600" dirty="0">
              <a:cs typeface="+mn-ea"/>
              <a:sym typeface="+mn-lt"/>
            </a:endParaRPr>
          </a:p>
        </p:txBody>
      </p:sp>
      <p:sp>
        <p:nvSpPr>
          <p:cNvPr id="4" name="文本框 3"/>
          <p:cNvSpPr txBox="1"/>
          <p:nvPr/>
        </p:nvSpPr>
        <p:spPr>
          <a:xfrm>
            <a:off x="1153160" y="1924050"/>
            <a:ext cx="9885680" cy="553085"/>
          </a:xfrm>
          <a:prstGeom prst="rect">
            <a:avLst/>
          </a:prstGeom>
          <a:noFill/>
        </p:spPr>
        <p:txBody>
          <a:bodyPr wrap="square" rtlCol="0" anchor="t">
            <a:spAutoFit/>
          </a:bodyPr>
          <a:lstStyle/>
          <a:p>
            <a:pPr algn="just" fontAlgn="auto">
              <a:lnSpc>
                <a:spcPct val="150000"/>
              </a:lnSpc>
              <a:buClrTx/>
              <a:buSzTx/>
              <a:buNone/>
            </a:pPr>
            <a:r>
              <a:rPr lang="zh-CN" altLang="en-US" sz="2000" spc="300" dirty="0" smtClean="0">
                <a:cs typeface="+mn-ea"/>
                <a:sym typeface="+mn-ea"/>
              </a:rPr>
              <a:t>二、集中化的版本控制系统</a:t>
            </a:r>
          </a:p>
        </p:txBody>
      </p:sp>
      <p:sp>
        <p:nvSpPr>
          <p:cNvPr id="6" name="圆角矩形标注 5"/>
          <p:cNvSpPr/>
          <p:nvPr/>
        </p:nvSpPr>
        <p:spPr>
          <a:xfrm rot="5400000">
            <a:off x="7968615" y="948055"/>
            <a:ext cx="1666875" cy="4048125"/>
          </a:xfrm>
          <a:prstGeom prst="wedgeRoundRectCallout">
            <a:avLst/>
          </a:prstGeom>
          <a:noFill/>
          <a:ln w="28575" cmpd="dbl">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875145" y="2051685"/>
            <a:ext cx="3853180" cy="1753235"/>
          </a:xfrm>
          <a:prstGeom prst="rect">
            <a:avLst/>
          </a:prstGeom>
          <a:noFill/>
        </p:spPr>
        <p:txBody>
          <a:bodyPr wrap="square" rtlCol="0">
            <a:spAutoFit/>
          </a:bodyPr>
          <a:lstStyle/>
          <a:p>
            <a:pPr fontAlgn="auto">
              <a:lnSpc>
                <a:spcPct val="150000"/>
              </a:lnSpc>
            </a:pPr>
            <a:r>
              <a:rPr lang="zh-CN" altLang="en-US"/>
              <a:t>通过一个单一的集中管理的服务器，保存所有文件的修订版本，而协同工作的人们都通过客户端连到这台服务器，取出最新的文件或者提交更新。</a:t>
            </a:r>
          </a:p>
        </p:txBody>
      </p:sp>
      <p:pic>
        <p:nvPicPr>
          <p:cNvPr id="9" name="图片 8"/>
          <p:cNvPicPr>
            <a:picLocks noChangeAspect="1"/>
          </p:cNvPicPr>
          <p:nvPr/>
        </p:nvPicPr>
        <p:blipFill>
          <a:blip r:embed="rId5"/>
          <a:stretch>
            <a:fillRect/>
          </a:stretch>
        </p:blipFill>
        <p:spPr>
          <a:xfrm>
            <a:off x="1586230" y="2741295"/>
            <a:ext cx="4300220" cy="3371850"/>
          </a:xfrm>
          <a:prstGeom prst="rect">
            <a:avLst/>
          </a:prstGeom>
        </p:spPr>
      </p:pic>
      <p:sp>
        <p:nvSpPr>
          <p:cNvPr id="10" name="文本框 9"/>
          <p:cNvSpPr txBox="1"/>
          <p:nvPr/>
        </p:nvSpPr>
        <p:spPr>
          <a:xfrm>
            <a:off x="6214110" y="4078605"/>
            <a:ext cx="5366385" cy="2584450"/>
          </a:xfrm>
          <a:prstGeom prst="rect">
            <a:avLst/>
          </a:prstGeom>
          <a:noFill/>
          <a:ln w="28575" cmpd="dbl">
            <a:solidFill>
              <a:schemeClr val="accent1">
                <a:shade val="50000"/>
              </a:schemeClr>
            </a:solidFill>
            <a:prstDash val="solid"/>
          </a:ln>
        </p:spPr>
        <p:txBody>
          <a:bodyPr wrap="square" rtlCol="0">
            <a:spAutoFit/>
          </a:bodyPr>
          <a:lstStyle/>
          <a:p>
            <a:pPr indent="0" fontAlgn="auto">
              <a:lnSpc>
                <a:spcPct val="150000"/>
              </a:lnSpc>
            </a:pPr>
            <a:r>
              <a:rPr lang="en-US" altLang="zh-CN" b="1">
                <a:solidFill>
                  <a:srgbClr val="FF0000"/>
                </a:solidFill>
                <a:sym typeface="+mn-ea"/>
              </a:rPr>
              <a:t>Q:</a:t>
            </a:r>
            <a:r>
              <a:rPr lang="zh-CN" altLang="en-US">
                <a:sym typeface="+mn-ea"/>
              </a:rPr>
              <a:t>这种方式存有什么</a:t>
            </a:r>
            <a:r>
              <a:rPr lang="zh-CN" altLang="en-US" b="1">
                <a:solidFill>
                  <a:srgbClr val="FF0000"/>
                </a:solidFill>
                <a:sym typeface="+mn-ea"/>
              </a:rPr>
              <a:t>缺点</a:t>
            </a:r>
            <a:r>
              <a:rPr lang="zh-CN" altLang="en-US">
                <a:sym typeface="+mn-ea"/>
              </a:rPr>
              <a:t>？</a:t>
            </a:r>
          </a:p>
          <a:p>
            <a:pPr indent="0" fontAlgn="auto">
              <a:lnSpc>
                <a:spcPct val="150000"/>
              </a:lnSpc>
            </a:pPr>
            <a:r>
              <a:rPr lang="en-US" altLang="zh-CN" b="1">
                <a:solidFill>
                  <a:srgbClr val="FF0000"/>
                </a:solidFill>
                <a:sym typeface="+mn-ea"/>
              </a:rPr>
              <a:t>A:</a:t>
            </a:r>
            <a:r>
              <a:rPr lang="zh-CN" altLang="en-US">
                <a:sym typeface="+mn-ea"/>
              </a:rPr>
              <a:t>单点故障。</a:t>
            </a:r>
          </a:p>
          <a:p>
            <a:pPr marL="285750" indent="0" fontAlgn="auto">
              <a:lnSpc>
                <a:spcPct val="150000"/>
              </a:lnSpc>
              <a:buFont typeface="Wingdings" panose="05000000000000000000" charset="0"/>
              <a:buChar char="l"/>
            </a:pPr>
            <a:r>
              <a:rPr lang="zh-CN" altLang="en-US">
                <a:sym typeface="+mn-ea"/>
              </a:rPr>
              <a:t>如果中央服务器宕机，那么在宕机时间内，谁都无法提交更新，也就无法协同工作。</a:t>
            </a:r>
          </a:p>
          <a:p>
            <a:pPr marL="285750" indent="0" fontAlgn="auto">
              <a:lnSpc>
                <a:spcPct val="150000"/>
              </a:lnSpc>
              <a:buFont typeface="Wingdings" panose="05000000000000000000" charset="0"/>
              <a:buChar char="l"/>
            </a:pPr>
            <a:r>
              <a:rPr lang="zh-CN" altLang="en-US">
                <a:sym typeface="+mn-ea"/>
              </a:rPr>
              <a:t>要是中央服务器的磁盘发生故障，碰巧没做备份，或者备份不够及时，就会有丢失数据的风险。</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0" grpId="1" animBg="1"/>
    </p:bldLst>
  </p:timing>
</p:sld>
</file>

<file path=ppt/slides/slide84.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altLang="en-US" sz="4500" b="1" i="1" spc="600" dirty="0" smtClean="0">
                <a:cs typeface="+mn-ea"/>
                <a:sym typeface="+mn-lt"/>
              </a:rPr>
              <a:t>版本控制的方式</a:t>
            </a:r>
            <a:endParaRPr lang="zh-CN" altLang="en-US" sz="4500" b="1" i="1" spc="600" dirty="0">
              <a:cs typeface="+mn-ea"/>
              <a:sym typeface="+mn-lt"/>
            </a:endParaRPr>
          </a:p>
        </p:txBody>
      </p:sp>
      <p:sp>
        <p:nvSpPr>
          <p:cNvPr id="4" name="文本框 3"/>
          <p:cNvSpPr txBox="1"/>
          <p:nvPr/>
        </p:nvSpPr>
        <p:spPr>
          <a:xfrm>
            <a:off x="1153160" y="1924050"/>
            <a:ext cx="9885680" cy="553085"/>
          </a:xfrm>
          <a:prstGeom prst="rect">
            <a:avLst/>
          </a:prstGeom>
          <a:noFill/>
        </p:spPr>
        <p:txBody>
          <a:bodyPr wrap="square" rtlCol="0" anchor="t">
            <a:spAutoFit/>
          </a:bodyPr>
          <a:lstStyle/>
          <a:p>
            <a:pPr algn="just" fontAlgn="auto">
              <a:lnSpc>
                <a:spcPct val="150000"/>
              </a:lnSpc>
              <a:buClrTx/>
              <a:buSzTx/>
              <a:buNone/>
            </a:pPr>
            <a:r>
              <a:rPr lang="zh-CN" altLang="en-US" sz="2000" spc="300" dirty="0" smtClean="0">
                <a:cs typeface="+mn-ea"/>
                <a:sym typeface="+mn-ea"/>
              </a:rPr>
              <a:t>三、分布式版本控制系统</a:t>
            </a:r>
          </a:p>
        </p:txBody>
      </p:sp>
      <p:sp>
        <p:nvSpPr>
          <p:cNvPr id="6" name="圆角矩形标注 5"/>
          <p:cNvSpPr/>
          <p:nvPr/>
        </p:nvSpPr>
        <p:spPr>
          <a:xfrm rot="5400000">
            <a:off x="7149465" y="2105660"/>
            <a:ext cx="3305810" cy="4048125"/>
          </a:xfrm>
          <a:prstGeom prst="wedgeRoundRectCallout">
            <a:avLst/>
          </a:prstGeom>
          <a:noFill/>
          <a:ln w="28575" cmpd="dbl">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876415" y="2576195"/>
            <a:ext cx="3853180" cy="2999740"/>
          </a:xfrm>
          <a:prstGeom prst="rect">
            <a:avLst/>
          </a:prstGeom>
          <a:noFill/>
        </p:spPr>
        <p:txBody>
          <a:bodyPr wrap="square" rtlCol="0">
            <a:spAutoFit/>
          </a:bodyPr>
          <a:lstStyle/>
          <a:p>
            <a:pPr fontAlgn="auto">
              <a:lnSpc>
                <a:spcPct val="150000"/>
              </a:lnSpc>
            </a:pPr>
            <a:r>
              <a:rPr lang="zh-CN" altLang="en-US"/>
              <a:t>客户端并不只提取最新版本的文件快照，而是把</a:t>
            </a:r>
            <a:r>
              <a:rPr lang="zh-CN" altLang="en-US" b="1">
                <a:solidFill>
                  <a:srgbClr val="FF0000"/>
                </a:solidFill>
              </a:rPr>
              <a:t>代码仓库完整地镜像下来</a:t>
            </a:r>
            <a:r>
              <a:rPr lang="zh-CN" altLang="en-US"/>
              <a:t>。这么一来，任何一处协同工作用的服务器发生故障，事后都可以</a:t>
            </a:r>
            <a:r>
              <a:rPr lang="zh-CN" altLang="en-US" b="1">
                <a:solidFill>
                  <a:srgbClr val="FF0000"/>
                </a:solidFill>
              </a:rPr>
              <a:t>用任何一个镜像出来的本地仓库恢复</a:t>
            </a:r>
            <a:r>
              <a:rPr lang="zh-CN" altLang="en-US"/>
              <a:t>。因为</a:t>
            </a:r>
            <a:r>
              <a:rPr lang="zh-CN" altLang="en-US" b="1">
                <a:solidFill>
                  <a:srgbClr val="FF0000"/>
                </a:solidFill>
              </a:rPr>
              <a:t>每一次的提取操作</a:t>
            </a:r>
            <a:r>
              <a:rPr lang="zh-CN" altLang="en-US"/>
              <a:t>，实际上</a:t>
            </a:r>
            <a:r>
              <a:rPr lang="zh-CN" altLang="en-US" b="1">
                <a:solidFill>
                  <a:srgbClr val="FF0000"/>
                </a:solidFill>
              </a:rPr>
              <a:t>都是一次对代码仓库的完整备份</a:t>
            </a:r>
            <a:r>
              <a:rPr lang="zh-CN" altLang="en-US"/>
              <a:t>。</a:t>
            </a:r>
          </a:p>
        </p:txBody>
      </p:sp>
      <p:pic>
        <p:nvPicPr>
          <p:cNvPr id="2" name="图片 1"/>
          <p:cNvPicPr>
            <a:picLocks noChangeAspect="1"/>
          </p:cNvPicPr>
          <p:nvPr/>
        </p:nvPicPr>
        <p:blipFill>
          <a:blip r:embed="rId5"/>
          <a:stretch>
            <a:fillRect/>
          </a:stretch>
        </p:blipFill>
        <p:spPr>
          <a:xfrm>
            <a:off x="988060" y="2477135"/>
            <a:ext cx="3810000" cy="42900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altLang="en-US" sz="4500" b="1" i="1" spc="600" dirty="0" smtClean="0">
                <a:cs typeface="+mn-ea"/>
                <a:sym typeface="+mn-lt"/>
              </a:rPr>
              <a:t>什么是</a:t>
            </a:r>
            <a:r>
              <a:rPr lang="en-US" altLang="zh-CN" sz="4500" b="1" i="1" spc="600" dirty="0" smtClean="0">
                <a:solidFill>
                  <a:srgbClr val="FF0000"/>
                </a:solidFill>
                <a:cs typeface="+mn-ea"/>
                <a:sym typeface="+mn-lt"/>
              </a:rPr>
              <a:t>git</a:t>
            </a:r>
            <a:r>
              <a:rPr lang="zh-CN" altLang="en-US" sz="4500" b="1" i="1" spc="600" dirty="0" smtClean="0">
                <a:cs typeface="+mn-ea"/>
                <a:sym typeface="+mn-lt"/>
              </a:rPr>
              <a:t>？</a:t>
            </a:r>
          </a:p>
        </p:txBody>
      </p:sp>
      <p:sp>
        <p:nvSpPr>
          <p:cNvPr id="8" name="文本框 7"/>
          <p:cNvSpPr txBox="1"/>
          <p:nvPr/>
        </p:nvSpPr>
        <p:spPr>
          <a:xfrm>
            <a:off x="7109460" y="2325370"/>
            <a:ext cx="4146550" cy="2584450"/>
          </a:xfrm>
          <a:prstGeom prst="rect">
            <a:avLst/>
          </a:prstGeom>
          <a:solidFill>
            <a:schemeClr val="bg1"/>
          </a:solidFill>
        </p:spPr>
        <p:txBody>
          <a:bodyPr wrap="square" rtlCol="0">
            <a:spAutoFit/>
          </a:bodyPr>
          <a:lstStyle/>
          <a:p>
            <a:pPr fontAlgn="auto">
              <a:lnSpc>
                <a:spcPct val="150000"/>
              </a:lnSpc>
            </a:pPr>
            <a:r>
              <a:rPr lang="en-US" altLang="zh-CN"/>
              <a:t>g</a:t>
            </a:r>
            <a:r>
              <a:rPr lang="zh-CN" altLang="en-US"/>
              <a:t>it具有以下特点：</a:t>
            </a:r>
          </a:p>
          <a:p>
            <a:pPr fontAlgn="auto">
              <a:lnSpc>
                <a:spcPct val="150000"/>
              </a:lnSpc>
            </a:pPr>
            <a:endParaRPr lang="zh-CN" altLang="en-US"/>
          </a:p>
          <a:p>
            <a:pPr marL="285750" indent="-285750" fontAlgn="auto">
              <a:lnSpc>
                <a:spcPct val="150000"/>
              </a:lnSpc>
              <a:buFont typeface="Wingdings" panose="05000000000000000000" charset="0"/>
              <a:buChar char="l"/>
            </a:pPr>
            <a:r>
              <a:rPr lang="zh-CN" altLang="en-US"/>
              <a:t>直接记录</a:t>
            </a:r>
            <a:r>
              <a:rPr lang="zh-CN" altLang="en-US" b="1">
                <a:solidFill>
                  <a:srgbClr val="FF0000"/>
                </a:solidFill>
              </a:rPr>
              <a:t>快照</a:t>
            </a:r>
            <a:r>
              <a:rPr lang="zh-CN" altLang="en-US"/>
              <a:t>，而非差异比较</a:t>
            </a:r>
          </a:p>
          <a:p>
            <a:pPr marL="285750" indent="-285750" fontAlgn="auto">
              <a:lnSpc>
                <a:spcPct val="150000"/>
              </a:lnSpc>
              <a:buFont typeface="Wingdings" panose="05000000000000000000" charset="0"/>
              <a:buChar char="l"/>
            </a:pPr>
            <a:r>
              <a:rPr lang="zh-CN" altLang="en-US"/>
              <a:t>近乎所有操作都是</a:t>
            </a:r>
            <a:r>
              <a:rPr lang="zh-CN" altLang="en-US" b="1">
                <a:solidFill>
                  <a:srgbClr val="FF0000"/>
                </a:solidFill>
              </a:rPr>
              <a:t>本地执行</a:t>
            </a:r>
            <a:endParaRPr lang="zh-CN" altLang="en-US"/>
          </a:p>
          <a:p>
            <a:pPr marL="285750" indent="-285750" fontAlgn="auto">
              <a:lnSpc>
                <a:spcPct val="150000"/>
              </a:lnSpc>
              <a:buFont typeface="Wingdings" panose="05000000000000000000" charset="0"/>
              <a:buChar char="l"/>
            </a:pPr>
            <a:r>
              <a:rPr lang="zh-CN" altLang="en-US"/>
              <a:t>时刻保持数据</a:t>
            </a:r>
            <a:r>
              <a:rPr lang="zh-CN" altLang="en-US" b="1">
                <a:solidFill>
                  <a:srgbClr val="FF0000"/>
                </a:solidFill>
              </a:rPr>
              <a:t>完整性</a:t>
            </a:r>
            <a:endParaRPr lang="zh-CN" altLang="en-US"/>
          </a:p>
          <a:p>
            <a:pPr marL="285750" indent="-285750" fontAlgn="auto">
              <a:lnSpc>
                <a:spcPct val="150000"/>
              </a:lnSpc>
              <a:buFont typeface="Wingdings" panose="05000000000000000000" charset="0"/>
              <a:buChar char="l"/>
            </a:pPr>
            <a:r>
              <a:rPr lang="zh-CN" altLang="en-US"/>
              <a:t>多数操作</a:t>
            </a:r>
            <a:r>
              <a:rPr lang="zh-CN" altLang="en-US" b="1">
                <a:solidFill>
                  <a:srgbClr val="FF0000"/>
                </a:solidFill>
              </a:rPr>
              <a:t>仅添加数据</a:t>
            </a:r>
          </a:p>
        </p:txBody>
      </p:sp>
      <p:pic>
        <p:nvPicPr>
          <p:cNvPr id="3" name="图片 2"/>
          <p:cNvPicPr>
            <a:picLocks noChangeAspect="1"/>
          </p:cNvPicPr>
          <p:nvPr/>
        </p:nvPicPr>
        <p:blipFill>
          <a:blip r:embed="rId5"/>
          <a:stretch>
            <a:fillRect/>
          </a:stretch>
        </p:blipFill>
        <p:spPr>
          <a:xfrm>
            <a:off x="673100" y="2325370"/>
            <a:ext cx="5293995" cy="954405"/>
          </a:xfrm>
          <a:prstGeom prst="rect">
            <a:avLst/>
          </a:prstGeom>
        </p:spPr>
      </p:pic>
      <p:sp>
        <p:nvSpPr>
          <p:cNvPr id="5" name="文本框 4"/>
          <p:cNvSpPr txBox="1"/>
          <p:nvPr/>
        </p:nvSpPr>
        <p:spPr>
          <a:xfrm>
            <a:off x="592455" y="3696970"/>
            <a:ext cx="5542915" cy="506730"/>
          </a:xfrm>
          <a:prstGeom prst="rect">
            <a:avLst/>
          </a:prstGeom>
          <a:noFill/>
        </p:spPr>
        <p:txBody>
          <a:bodyPr wrap="square" rtlCol="0">
            <a:spAutoFit/>
          </a:bodyPr>
          <a:lstStyle/>
          <a:p>
            <a:pPr fontAlgn="auto">
              <a:lnSpc>
                <a:spcPct val="150000"/>
              </a:lnSpc>
            </a:pPr>
            <a:r>
              <a:rPr lang="zh-CN" altLang="en-US">
                <a:sym typeface="+mn-ea"/>
              </a:rPr>
              <a:t>git其实就是一款我们前面介绍的</a:t>
            </a:r>
            <a:r>
              <a:rPr lang="zh-CN" altLang="en-US" b="1">
                <a:solidFill>
                  <a:srgbClr val="FF0000"/>
                </a:solidFill>
                <a:sym typeface="+mn-ea"/>
              </a:rPr>
              <a:t>分布式版本控制软件</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86.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altLang="en-US" sz="4500" b="1" i="1" spc="600" dirty="0" smtClean="0">
                <a:cs typeface="+mn-ea"/>
                <a:sym typeface="+mn-lt"/>
              </a:rPr>
              <a:t>什么是</a:t>
            </a:r>
            <a:r>
              <a:rPr lang="en-US" altLang="zh-CN" sz="4500" b="1" i="1" spc="600" dirty="0" smtClean="0">
                <a:solidFill>
                  <a:srgbClr val="FF0000"/>
                </a:solidFill>
                <a:cs typeface="+mn-ea"/>
                <a:sym typeface="+mn-lt"/>
              </a:rPr>
              <a:t>GitHub</a:t>
            </a:r>
            <a:r>
              <a:rPr lang="zh-CN" altLang="en-US" sz="4500" b="1" i="1" spc="600" dirty="0" smtClean="0">
                <a:cs typeface="+mn-ea"/>
                <a:sym typeface="+mn-lt"/>
              </a:rPr>
              <a:t>？</a:t>
            </a:r>
          </a:p>
        </p:txBody>
      </p:sp>
      <p:pic>
        <p:nvPicPr>
          <p:cNvPr id="2" name="图片 1"/>
          <p:cNvPicPr>
            <a:picLocks noChangeAspect="1"/>
          </p:cNvPicPr>
          <p:nvPr/>
        </p:nvPicPr>
        <p:blipFill>
          <a:blip r:embed="rId5"/>
          <a:stretch>
            <a:fillRect/>
          </a:stretch>
        </p:blipFill>
        <p:spPr>
          <a:xfrm>
            <a:off x="970915" y="2145030"/>
            <a:ext cx="3778885" cy="4253230"/>
          </a:xfrm>
          <a:prstGeom prst="rect">
            <a:avLst/>
          </a:prstGeom>
        </p:spPr>
      </p:pic>
      <p:sp>
        <p:nvSpPr>
          <p:cNvPr id="4" name="文本框 3"/>
          <p:cNvSpPr txBox="1"/>
          <p:nvPr/>
        </p:nvSpPr>
        <p:spPr>
          <a:xfrm>
            <a:off x="5516880" y="2145030"/>
            <a:ext cx="5701030" cy="2306955"/>
          </a:xfrm>
          <a:prstGeom prst="rect">
            <a:avLst/>
          </a:prstGeom>
          <a:noFill/>
        </p:spPr>
        <p:txBody>
          <a:bodyPr wrap="square" rtlCol="0">
            <a:spAutoFit/>
          </a:bodyPr>
          <a:lstStyle/>
          <a:p>
            <a:r>
              <a:rPr lang="en-US" altLang="zh-CN" sz="2400" b="1">
                <a:solidFill>
                  <a:srgbClr val="FF0000"/>
                </a:solidFill>
              </a:rPr>
              <a:t>GitHub</a:t>
            </a:r>
            <a:r>
              <a:rPr lang="en-US" altLang="zh-CN" sz="2400" b="1">
                <a:solidFill>
                  <a:schemeClr val="tx1"/>
                </a:solidFill>
              </a:rPr>
              <a:t>=</a:t>
            </a:r>
            <a:r>
              <a:rPr lang="en-US" altLang="zh-CN" sz="2400" b="1">
                <a:solidFill>
                  <a:srgbClr val="FF0000"/>
                </a:solidFill>
              </a:rPr>
              <a:t>Git</a:t>
            </a:r>
            <a:r>
              <a:rPr lang="en-US" altLang="zh-CN" sz="2400" b="1">
                <a:solidFill>
                  <a:schemeClr val="tx1"/>
                </a:solidFill>
              </a:rPr>
              <a:t>+</a:t>
            </a:r>
            <a:r>
              <a:rPr lang="en-US" altLang="zh-CN" sz="2400" b="1">
                <a:solidFill>
                  <a:srgbClr val="FF0000"/>
                </a:solidFill>
              </a:rPr>
              <a:t>Hub</a:t>
            </a:r>
          </a:p>
          <a:p>
            <a:endParaRPr lang="en-US" altLang="zh-CN" sz="2400" b="1">
              <a:solidFill>
                <a:srgbClr val="FF0000"/>
              </a:solidFill>
            </a:endParaRPr>
          </a:p>
          <a:p>
            <a:r>
              <a:rPr lang="en-US" altLang="zh-CN" sz="2400" b="1">
                <a:solidFill>
                  <a:srgbClr val="FF0000"/>
                </a:solidFill>
              </a:rPr>
              <a:t>Git</a:t>
            </a:r>
            <a:r>
              <a:rPr lang="zh-CN" altLang="en-US" sz="2400" b="1">
                <a:solidFill>
                  <a:schemeClr val="tx1"/>
                </a:solidFill>
              </a:rPr>
              <a:t>：只支持</a:t>
            </a:r>
            <a:r>
              <a:rPr lang="zh-CN" altLang="en-US" sz="2400" b="1">
                <a:solidFill>
                  <a:srgbClr val="C00000"/>
                </a:solidFill>
              </a:rPr>
              <a:t>git</a:t>
            </a:r>
            <a:r>
              <a:rPr lang="zh-CN" altLang="en-US" sz="2400" b="1">
                <a:solidFill>
                  <a:schemeClr val="tx1"/>
                </a:solidFill>
              </a:rPr>
              <a:t> 作为唯一的版本库格式进行托管。</a:t>
            </a:r>
          </a:p>
          <a:p>
            <a:endParaRPr lang="zh-CN" altLang="en-US" sz="2400" b="1">
              <a:solidFill>
                <a:schemeClr val="tx1"/>
              </a:solidFill>
            </a:endParaRPr>
          </a:p>
          <a:p>
            <a:r>
              <a:rPr lang="en-US" altLang="zh-CN" sz="2400" b="1">
                <a:solidFill>
                  <a:srgbClr val="C00000"/>
                </a:solidFill>
              </a:rPr>
              <a:t>Hub</a:t>
            </a:r>
            <a:r>
              <a:rPr lang="zh-CN" altLang="en-US" sz="2400" b="1">
                <a:solidFill>
                  <a:schemeClr val="tx1"/>
                </a:solidFill>
              </a:rPr>
              <a:t>：中心。</a:t>
            </a:r>
          </a:p>
        </p:txBody>
      </p:sp>
      <p:pic>
        <p:nvPicPr>
          <p:cNvPr id="6" name="图片 5"/>
          <p:cNvPicPr>
            <a:picLocks noChangeAspect="1"/>
          </p:cNvPicPr>
          <p:nvPr/>
        </p:nvPicPr>
        <p:blipFill>
          <a:blip r:embed="rId6"/>
          <a:stretch>
            <a:fillRect/>
          </a:stretch>
        </p:blipFill>
        <p:spPr>
          <a:xfrm>
            <a:off x="5516880" y="5555615"/>
            <a:ext cx="5269230" cy="8426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altLang="en-US" sz="4500" b="1" i="1" spc="600" dirty="0" smtClean="0">
                <a:solidFill>
                  <a:schemeClr val="tx1"/>
                </a:solidFill>
                <a:cs typeface="+mn-ea"/>
                <a:sym typeface="+mn-lt"/>
              </a:rPr>
              <a:t>在</a:t>
            </a:r>
            <a:r>
              <a:rPr lang="en-US" altLang="zh-CN" sz="4500" b="1" i="1" spc="600" dirty="0" smtClean="0">
                <a:solidFill>
                  <a:srgbClr val="FF0000"/>
                </a:solidFill>
                <a:cs typeface="+mn-ea"/>
                <a:sym typeface="+mn-lt"/>
              </a:rPr>
              <a:t>GitHub</a:t>
            </a:r>
            <a:r>
              <a:rPr lang="zh-CN" altLang="en-US" sz="4500" b="1" i="1" spc="600" dirty="0" smtClean="0">
                <a:solidFill>
                  <a:schemeClr val="tx1"/>
                </a:solidFill>
                <a:cs typeface="+mn-ea"/>
                <a:sym typeface="+mn-lt"/>
              </a:rPr>
              <a:t>你能做什么</a:t>
            </a:r>
            <a:r>
              <a:rPr lang="zh-CN" altLang="en-US" sz="4500" b="1" i="1" spc="600" dirty="0" smtClean="0">
                <a:cs typeface="+mn-ea"/>
                <a:sym typeface="+mn-lt"/>
              </a:rPr>
              <a:t>？</a:t>
            </a:r>
          </a:p>
        </p:txBody>
      </p:sp>
      <p:sp>
        <p:nvSpPr>
          <p:cNvPr id="4" name="文本框 3"/>
          <p:cNvSpPr txBox="1"/>
          <p:nvPr/>
        </p:nvSpPr>
        <p:spPr>
          <a:xfrm>
            <a:off x="3245485" y="2332355"/>
            <a:ext cx="1877060" cy="4154170"/>
          </a:xfrm>
          <a:prstGeom prst="rect">
            <a:avLst/>
          </a:prstGeom>
          <a:noFill/>
        </p:spPr>
        <p:txBody>
          <a:bodyPr wrap="square" rtlCol="0">
            <a:spAutoFit/>
          </a:bodyPr>
          <a:lstStyle/>
          <a:p>
            <a:pPr marL="342900" indent="-342900">
              <a:buFont typeface="Wingdings" panose="05000000000000000000" charset="0"/>
              <a:buChar char="ü"/>
            </a:pPr>
            <a:r>
              <a:rPr lang="zh-CN" altLang="en-US" sz="2400" b="1">
                <a:solidFill>
                  <a:schemeClr val="tx1"/>
                </a:solidFill>
              </a:rPr>
              <a:t>发微博</a:t>
            </a:r>
            <a:endParaRPr lang="zh-CN" altLang="en-US" sz="2400" b="1">
              <a:solidFill>
                <a:srgbClr val="FF0000"/>
              </a:solidFill>
            </a:endParaRPr>
          </a:p>
          <a:p>
            <a:pPr marL="342900" indent="-342900">
              <a:buFont typeface="Wingdings" panose="05000000000000000000" charset="0"/>
              <a:buChar char="ü"/>
            </a:pPr>
            <a:endParaRPr lang="zh-CN" altLang="en-US" sz="2400" b="1">
              <a:solidFill>
                <a:srgbClr val="FF0000"/>
              </a:solidFill>
            </a:endParaRPr>
          </a:p>
          <a:p>
            <a:pPr marL="342900" indent="-342900">
              <a:buFont typeface="Wingdings" panose="05000000000000000000" charset="0"/>
              <a:buChar char="ü"/>
            </a:pPr>
            <a:r>
              <a:rPr lang="zh-CN" altLang="en-US" sz="2400" b="1">
                <a:solidFill>
                  <a:schemeClr val="tx1"/>
                </a:solidFill>
              </a:rPr>
              <a:t>关注</a:t>
            </a:r>
          </a:p>
          <a:p>
            <a:pPr marL="342900" indent="-342900">
              <a:buFont typeface="Wingdings" panose="05000000000000000000" charset="0"/>
              <a:buChar char="ü"/>
            </a:pPr>
            <a:endParaRPr lang="zh-CN" altLang="en-US" sz="2400" b="1">
              <a:solidFill>
                <a:schemeClr val="tx1"/>
              </a:solidFill>
            </a:endParaRPr>
          </a:p>
          <a:p>
            <a:pPr marL="342900" indent="-342900">
              <a:buFont typeface="Wingdings" panose="05000000000000000000" charset="0"/>
              <a:buChar char="ü"/>
            </a:pPr>
            <a:r>
              <a:rPr lang="zh-CN" altLang="en-US" sz="2400" b="1">
                <a:solidFill>
                  <a:schemeClr val="tx1"/>
                </a:solidFill>
              </a:rPr>
              <a:t>打</a:t>
            </a:r>
            <a:r>
              <a:rPr lang="en-US" altLang="zh-CN" sz="2400" b="1">
                <a:solidFill>
                  <a:schemeClr val="tx1"/>
                </a:solidFill>
              </a:rPr>
              <a:t>call</a:t>
            </a:r>
          </a:p>
          <a:p>
            <a:pPr marL="342900" indent="-342900">
              <a:buFont typeface="Wingdings" panose="05000000000000000000" charset="0"/>
              <a:buChar char="ü"/>
            </a:pPr>
            <a:endParaRPr lang="en-US" altLang="zh-CN" sz="2400" b="1">
              <a:solidFill>
                <a:schemeClr val="tx1"/>
              </a:solidFill>
            </a:endParaRPr>
          </a:p>
          <a:p>
            <a:pPr marL="342900" indent="-342900">
              <a:buFont typeface="Wingdings" panose="05000000000000000000" charset="0"/>
              <a:buChar char="ü"/>
            </a:pPr>
            <a:r>
              <a:rPr lang="zh-CN" altLang="en-US" sz="2400" b="1">
                <a:solidFill>
                  <a:schemeClr val="tx1"/>
                </a:solidFill>
              </a:rPr>
              <a:t>评论</a:t>
            </a:r>
            <a:endParaRPr lang="en-US" altLang="zh-CN" sz="2400" b="1">
              <a:solidFill>
                <a:schemeClr val="tx1"/>
              </a:solidFill>
            </a:endParaRPr>
          </a:p>
          <a:p>
            <a:pPr marL="342900" indent="-342900">
              <a:buFont typeface="Wingdings" panose="05000000000000000000" charset="0"/>
              <a:buChar char="ü"/>
            </a:pPr>
            <a:endParaRPr lang="en-US" altLang="zh-CN" sz="2400" b="1">
              <a:solidFill>
                <a:schemeClr val="tx1"/>
              </a:solidFill>
            </a:endParaRPr>
          </a:p>
          <a:p>
            <a:pPr marL="342900" indent="-342900">
              <a:buFont typeface="Wingdings" panose="05000000000000000000" charset="0"/>
              <a:buChar char="ü"/>
            </a:pPr>
            <a:r>
              <a:rPr lang="zh-CN" altLang="en-US" sz="2400" b="1">
                <a:solidFill>
                  <a:schemeClr val="tx1"/>
                </a:solidFill>
              </a:rPr>
              <a:t>转发</a:t>
            </a:r>
            <a:endParaRPr lang="en-US" altLang="zh-CN" sz="2400" b="1">
              <a:solidFill>
                <a:schemeClr val="tx1"/>
              </a:solidFill>
            </a:endParaRPr>
          </a:p>
          <a:p>
            <a:endParaRPr lang="en-US" altLang="zh-CN" sz="2400" b="1">
              <a:solidFill>
                <a:srgbClr val="FF0000"/>
              </a:solidFill>
            </a:endParaRPr>
          </a:p>
          <a:p>
            <a:endParaRPr lang="zh-CN" altLang="en-US" sz="2400" b="1">
              <a:solidFill>
                <a:schemeClr val="tx1"/>
              </a:solidFill>
            </a:endParaRPr>
          </a:p>
        </p:txBody>
      </p:sp>
      <p:pic>
        <p:nvPicPr>
          <p:cNvPr id="3" name="图片 2"/>
          <p:cNvPicPr>
            <a:picLocks noChangeAspect="1"/>
          </p:cNvPicPr>
          <p:nvPr/>
        </p:nvPicPr>
        <p:blipFill>
          <a:blip r:embed="rId5"/>
          <a:stretch>
            <a:fillRect/>
          </a:stretch>
        </p:blipFill>
        <p:spPr>
          <a:xfrm>
            <a:off x="744220" y="3334385"/>
            <a:ext cx="1310640" cy="1333500"/>
          </a:xfrm>
          <a:prstGeom prst="rect">
            <a:avLst/>
          </a:prstGeom>
        </p:spPr>
      </p:pic>
      <p:sp>
        <p:nvSpPr>
          <p:cNvPr id="5" name="左大括号 4"/>
          <p:cNvSpPr/>
          <p:nvPr/>
        </p:nvSpPr>
        <p:spPr>
          <a:xfrm>
            <a:off x="2318385" y="2332355"/>
            <a:ext cx="831850" cy="3337560"/>
          </a:xfrm>
          <a:prstGeom prst="leftBrace">
            <a:avLst/>
          </a:prstGeom>
          <a:ln w="44450"/>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pic>
        <p:nvPicPr>
          <p:cNvPr id="8" name="图片 7"/>
          <p:cNvPicPr>
            <a:picLocks noChangeAspect="1"/>
          </p:cNvPicPr>
          <p:nvPr/>
        </p:nvPicPr>
        <p:blipFill>
          <a:blip r:embed="rId6"/>
          <a:stretch>
            <a:fillRect/>
          </a:stretch>
        </p:blipFill>
        <p:spPr>
          <a:xfrm>
            <a:off x="10086975" y="3334385"/>
            <a:ext cx="1480820" cy="1488440"/>
          </a:xfrm>
          <a:prstGeom prst="rect">
            <a:avLst/>
          </a:prstGeom>
        </p:spPr>
      </p:pic>
      <p:sp>
        <p:nvSpPr>
          <p:cNvPr id="9" name="左大括号 8"/>
          <p:cNvSpPr/>
          <p:nvPr/>
        </p:nvSpPr>
        <p:spPr>
          <a:xfrm rot="10800000">
            <a:off x="8829675" y="2409825"/>
            <a:ext cx="831850" cy="3337560"/>
          </a:xfrm>
          <a:prstGeom prst="leftBrace">
            <a:avLst/>
          </a:prstGeom>
          <a:ln w="44450"/>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10" name="文本框 9"/>
          <p:cNvSpPr txBox="1"/>
          <p:nvPr/>
        </p:nvSpPr>
        <p:spPr>
          <a:xfrm>
            <a:off x="5462270" y="2332355"/>
            <a:ext cx="3434080" cy="4154170"/>
          </a:xfrm>
          <a:prstGeom prst="rect">
            <a:avLst/>
          </a:prstGeom>
          <a:noFill/>
        </p:spPr>
        <p:txBody>
          <a:bodyPr wrap="square" rtlCol="0">
            <a:spAutoFit/>
          </a:bodyPr>
          <a:lstStyle/>
          <a:p>
            <a:pPr marL="342900" indent="-342900">
              <a:buFont typeface="Wingdings" panose="05000000000000000000" charset="0"/>
              <a:buChar char="ü"/>
            </a:pPr>
            <a:r>
              <a:rPr lang="zh-CN" altLang="en-US" sz="2400" b="1">
                <a:solidFill>
                  <a:srgbClr val="FF0000"/>
                </a:solidFill>
              </a:rPr>
              <a:t>上传代码</a:t>
            </a:r>
          </a:p>
          <a:p>
            <a:pPr marL="342900" indent="-342900">
              <a:buFont typeface="Wingdings" panose="05000000000000000000" charset="0"/>
              <a:buChar char="ü"/>
            </a:pPr>
            <a:endParaRPr lang="zh-CN" altLang="en-US" sz="2400" b="1">
              <a:solidFill>
                <a:srgbClr val="FF0000"/>
              </a:solidFill>
            </a:endParaRPr>
          </a:p>
          <a:p>
            <a:pPr marL="342900" indent="-342900">
              <a:buFont typeface="Wingdings" panose="05000000000000000000" charset="0"/>
              <a:buChar char="ü"/>
            </a:pPr>
            <a:r>
              <a:rPr lang="zh-CN" altLang="en-US" sz="2400" b="1">
                <a:solidFill>
                  <a:srgbClr val="FF0000"/>
                </a:solidFill>
              </a:rPr>
              <a:t>关注（</a:t>
            </a:r>
            <a:r>
              <a:rPr lang="en-US" altLang="zh-CN" sz="2400" b="1">
                <a:solidFill>
                  <a:srgbClr val="FF0000"/>
                </a:solidFill>
              </a:rPr>
              <a:t>star</a:t>
            </a:r>
            <a:r>
              <a:rPr lang="zh-CN" altLang="en-US" sz="2400" b="1">
                <a:solidFill>
                  <a:srgbClr val="FF0000"/>
                </a:solidFill>
              </a:rPr>
              <a:t>）</a:t>
            </a:r>
          </a:p>
          <a:p>
            <a:pPr indent="0">
              <a:buFont typeface="Wingdings" panose="05000000000000000000" charset="0"/>
              <a:buNone/>
            </a:pPr>
            <a:endParaRPr lang="zh-CN" altLang="en-US" sz="2400" b="1">
              <a:solidFill>
                <a:srgbClr val="FF0000"/>
              </a:solidFill>
            </a:endParaRPr>
          </a:p>
          <a:p>
            <a:pPr marL="342900" indent="-342900">
              <a:buFont typeface="Wingdings" panose="05000000000000000000" charset="0"/>
              <a:buChar char="ü"/>
            </a:pPr>
            <a:r>
              <a:rPr lang="zh-CN" altLang="en-US" sz="2400" b="1">
                <a:solidFill>
                  <a:srgbClr val="FF0000"/>
                </a:solidFill>
              </a:rPr>
              <a:t>关注创作者（</a:t>
            </a:r>
            <a:r>
              <a:rPr lang="en-US" altLang="zh-CN" sz="2400" b="1">
                <a:solidFill>
                  <a:srgbClr val="FF0000"/>
                </a:solidFill>
              </a:rPr>
              <a:t>follow</a:t>
            </a:r>
            <a:r>
              <a:rPr lang="zh-CN" altLang="en-US" sz="2400" b="1">
                <a:solidFill>
                  <a:srgbClr val="FF0000"/>
                </a:solidFill>
              </a:rPr>
              <a:t>）</a:t>
            </a:r>
          </a:p>
          <a:p>
            <a:pPr indent="0">
              <a:buFont typeface="Wingdings" panose="05000000000000000000" charset="0"/>
              <a:buNone/>
            </a:pPr>
            <a:endParaRPr lang="en-US" altLang="zh-CN" sz="2400" b="1">
              <a:solidFill>
                <a:srgbClr val="FF0000"/>
              </a:solidFill>
            </a:endParaRPr>
          </a:p>
          <a:p>
            <a:pPr marL="342900" indent="-342900">
              <a:buFont typeface="Wingdings" panose="05000000000000000000" charset="0"/>
              <a:buChar char="ü"/>
            </a:pPr>
            <a:r>
              <a:rPr lang="zh-CN" altLang="en-US" sz="2400" b="1">
                <a:solidFill>
                  <a:srgbClr val="FF0000"/>
                </a:solidFill>
              </a:rPr>
              <a:t>评论</a:t>
            </a:r>
            <a:endParaRPr lang="en-US" altLang="zh-CN" sz="2400" b="1">
              <a:solidFill>
                <a:srgbClr val="FF0000"/>
              </a:solidFill>
            </a:endParaRPr>
          </a:p>
          <a:p>
            <a:pPr marL="342900" indent="-342900">
              <a:buFont typeface="Wingdings" panose="05000000000000000000" charset="0"/>
              <a:buChar char="ü"/>
            </a:pPr>
            <a:endParaRPr lang="en-US" altLang="zh-CN" sz="2400" b="1">
              <a:solidFill>
                <a:srgbClr val="FF0000"/>
              </a:solidFill>
            </a:endParaRPr>
          </a:p>
          <a:p>
            <a:pPr marL="342900" indent="-342900">
              <a:buFont typeface="Wingdings" panose="05000000000000000000" charset="0"/>
              <a:buChar char="ü"/>
            </a:pPr>
            <a:r>
              <a:rPr lang="zh-CN" altLang="en-US" sz="2400" b="1">
                <a:solidFill>
                  <a:srgbClr val="FF0000"/>
                </a:solidFill>
              </a:rPr>
              <a:t>转发（</a:t>
            </a:r>
            <a:r>
              <a:rPr lang="en-US" altLang="zh-CN" sz="2400" b="1">
                <a:solidFill>
                  <a:srgbClr val="FF0000"/>
                </a:solidFill>
              </a:rPr>
              <a:t>fork</a:t>
            </a:r>
            <a:r>
              <a:rPr lang="zh-CN" altLang="en-US" sz="2400" b="1">
                <a:solidFill>
                  <a:srgbClr val="FF0000"/>
                </a:solidFill>
              </a:rPr>
              <a:t>）</a:t>
            </a:r>
            <a:endParaRPr lang="en-US" altLang="zh-CN" sz="2400" b="1">
              <a:solidFill>
                <a:srgbClr val="FF0000"/>
              </a:solidFill>
            </a:endParaRPr>
          </a:p>
          <a:p>
            <a:endParaRPr lang="en-US" altLang="zh-CN" sz="2400" b="1">
              <a:solidFill>
                <a:srgbClr val="FF0000"/>
              </a:solidFill>
            </a:endParaRPr>
          </a:p>
          <a:p>
            <a:endParaRPr lang="zh-CN" altLang="en-US" sz="2400" b="1">
              <a:solidFill>
                <a:schemeClr val="tx1"/>
              </a:solidFill>
            </a:endParaRPr>
          </a:p>
        </p:txBody>
      </p:sp>
      <p:pic>
        <p:nvPicPr>
          <p:cNvPr id="11" name="图片 10"/>
          <p:cNvPicPr>
            <a:picLocks noChangeAspect="1"/>
          </p:cNvPicPr>
          <p:nvPr/>
        </p:nvPicPr>
        <p:blipFill>
          <a:blip r:embed="rId7">
            <a:clrChange>
              <a:clrFrom>
                <a:srgbClr val="FEFEFE">
                  <a:alpha val="100000"/>
                </a:srgbClr>
              </a:clrFrom>
              <a:clrTo>
                <a:srgbClr val="FEFEFE">
                  <a:alpha val="100000"/>
                  <a:alpha val="0"/>
                </a:srgbClr>
              </a:clrTo>
            </a:clrChange>
          </a:blip>
          <a:stretch>
            <a:fillRect/>
          </a:stretch>
        </p:blipFill>
        <p:spPr>
          <a:xfrm>
            <a:off x="351790" y="4993005"/>
            <a:ext cx="2094865" cy="1652270"/>
          </a:xfrm>
          <a:prstGeom prst="rect">
            <a:avLst/>
          </a:prstGeom>
        </p:spPr>
      </p:pic>
      <p:pic>
        <p:nvPicPr>
          <p:cNvPr id="12" name="图片 11"/>
          <p:cNvPicPr>
            <a:picLocks noChangeAspect="1"/>
          </p:cNvPicPr>
          <p:nvPr/>
        </p:nvPicPr>
        <p:blipFill>
          <a:blip r:embed="rId8">
            <a:clrChange>
              <a:clrFrom>
                <a:srgbClr val="FFFFFF">
                  <a:alpha val="100000"/>
                </a:srgbClr>
              </a:clrFrom>
              <a:clrTo>
                <a:srgbClr val="FFFFFF">
                  <a:alpha val="100000"/>
                  <a:alpha val="0"/>
                </a:srgbClr>
              </a:clrTo>
            </a:clrChange>
          </a:blip>
          <a:stretch>
            <a:fillRect/>
          </a:stretch>
        </p:blipFill>
        <p:spPr>
          <a:xfrm>
            <a:off x="10121265" y="5232400"/>
            <a:ext cx="1412875" cy="1412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en-US" altLang="zh-CN" sz="4500" b="1" i="1" spc="600" dirty="0" smtClean="0">
                <a:solidFill>
                  <a:srgbClr val="FF0000"/>
                </a:solidFill>
                <a:cs typeface="+mn-ea"/>
                <a:sym typeface="+mn-lt"/>
              </a:rPr>
              <a:t>GitHub</a:t>
            </a:r>
            <a:r>
              <a:rPr lang="zh-CN" altLang="en-US" sz="4500" b="1" i="1" spc="600" dirty="0" smtClean="0">
                <a:solidFill>
                  <a:schemeClr val="tx1"/>
                </a:solidFill>
                <a:cs typeface="+mn-ea"/>
                <a:sym typeface="+mn-lt"/>
              </a:rPr>
              <a:t>注册</a:t>
            </a:r>
            <a:endParaRPr lang="zh-CN" altLang="en-US" sz="4500" b="1" i="1" spc="600" dirty="0" smtClean="0">
              <a:cs typeface="+mn-ea"/>
              <a:sym typeface="+mn-lt"/>
            </a:endParaRPr>
          </a:p>
        </p:txBody>
      </p:sp>
      <p:pic>
        <p:nvPicPr>
          <p:cNvPr id="2" name="图片 1"/>
          <p:cNvPicPr>
            <a:picLocks noChangeAspect="1"/>
          </p:cNvPicPr>
          <p:nvPr/>
        </p:nvPicPr>
        <p:blipFill>
          <a:blip r:embed="rId5"/>
          <a:stretch>
            <a:fillRect/>
          </a:stretch>
        </p:blipFill>
        <p:spPr>
          <a:xfrm>
            <a:off x="287020" y="3042920"/>
            <a:ext cx="6082030" cy="2202180"/>
          </a:xfrm>
          <a:prstGeom prst="rect">
            <a:avLst/>
          </a:prstGeom>
        </p:spPr>
      </p:pic>
      <p:sp>
        <p:nvSpPr>
          <p:cNvPr id="6" name="线形标注 2 5"/>
          <p:cNvSpPr/>
          <p:nvPr/>
        </p:nvSpPr>
        <p:spPr>
          <a:xfrm>
            <a:off x="5774690" y="2361565"/>
            <a:ext cx="993775" cy="567690"/>
          </a:xfrm>
          <a:prstGeom prst="borderCallout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5926455" y="2461260"/>
            <a:ext cx="690245" cy="368300"/>
          </a:xfrm>
          <a:prstGeom prst="rect">
            <a:avLst/>
          </a:prstGeom>
          <a:noFill/>
        </p:spPr>
        <p:txBody>
          <a:bodyPr wrap="square" rtlCol="0">
            <a:spAutoFit/>
          </a:bodyPr>
          <a:lstStyle/>
          <a:p>
            <a:r>
              <a:rPr lang="zh-CN" altLang="en-US">
                <a:solidFill>
                  <a:srgbClr val="C00000"/>
                </a:solidFill>
              </a:rPr>
              <a:t>注册</a:t>
            </a:r>
          </a:p>
        </p:txBody>
      </p:sp>
      <p:sp>
        <p:nvSpPr>
          <p:cNvPr id="14" name="线形标注 2 13"/>
          <p:cNvSpPr/>
          <p:nvPr/>
        </p:nvSpPr>
        <p:spPr>
          <a:xfrm flipH="1">
            <a:off x="2574925" y="2361565"/>
            <a:ext cx="993775" cy="567690"/>
          </a:xfrm>
          <a:prstGeom prst="borderCallout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2726690" y="2461260"/>
            <a:ext cx="690245" cy="368300"/>
          </a:xfrm>
          <a:prstGeom prst="rect">
            <a:avLst/>
          </a:prstGeom>
          <a:noFill/>
        </p:spPr>
        <p:txBody>
          <a:bodyPr wrap="square" rtlCol="0">
            <a:spAutoFit/>
          </a:bodyPr>
          <a:lstStyle/>
          <a:p>
            <a:r>
              <a:rPr lang="zh-CN" altLang="en-US"/>
              <a:t>登录</a:t>
            </a:r>
          </a:p>
        </p:txBody>
      </p:sp>
      <p:pic>
        <p:nvPicPr>
          <p:cNvPr id="16" name="图片 15"/>
          <p:cNvPicPr>
            <a:picLocks noChangeAspect="1"/>
          </p:cNvPicPr>
          <p:nvPr/>
        </p:nvPicPr>
        <p:blipFill>
          <a:blip r:embed="rId6"/>
          <a:stretch>
            <a:fillRect/>
          </a:stretch>
        </p:blipFill>
        <p:spPr>
          <a:xfrm>
            <a:off x="7068820" y="457835"/>
            <a:ext cx="4419600" cy="6225540"/>
          </a:xfrm>
          <a:prstGeom prst="rect">
            <a:avLst/>
          </a:prstGeom>
        </p:spPr>
      </p:pic>
      <p:sp>
        <p:nvSpPr>
          <p:cNvPr id="17" name="矩形 16"/>
          <p:cNvSpPr/>
          <p:nvPr/>
        </p:nvSpPr>
        <p:spPr>
          <a:xfrm>
            <a:off x="8660765" y="6141085"/>
            <a:ext cx="1360170" cy="517525"/>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0529570" y="1659255"/>
            <a:ext cx="1165860" cy="1476375"/>
          </a:xfrm>
          <a:prstGeom prst="rect">
            <a:avLst/>
          </a:prstGeom>
          <a:noFill/>
        </p:spPr>
        <p:txBody>
          <a:bodyPr wrap="square" rtlCol="0">
            <a:spAutoFit/>
          </a:bodyPr>
          <a:lstStyle/>
          <a:p>
            <a:r>
              <a:rPr lang="zh-CN" altLang="en-US">
                <a:solidFill>
                  <a:srgbClr val="C00000"/>
                </a:solidFill>
              </a:rPr>
              <a:t>姓名</a:t>
            </a:r>
          </a:p>
          <a:p>
            <a:endParaRPr lang="zh-CN" altLang="en-US">
              <a:solidFill>
                <a:srgbClr val="C00000"/>
              </a:solidFill>
            </a:endParaRPr>
          </a:p>
          <a:p>
            <a:r>
              <a:rPr lang="zh-CN" altLang="en-US">
                <a:solidFill>
                  <a:srgbClr val="C00000"/>
                </a:solidFill>
              </a:rPr>
              <a:t>邮箱</a:t>
            </a:r>
          </a:p>
          <a:p>
            <a:endParaRPr lang="zh-CN" altLang="en-US">
              <a:solidFill>
                <a:srgbClr val="C00000"/>
              </a:solidFill>
            </a:endParaRPr>
          </a:p>
          <a:p>
            <a:r>
              <a:rPr lang="zh-CN" altLang="en-US">
                <a:solidFill>
                  <a:srgbClr val="C00000"/>
                </a:solidFill>
              </a:rPr>
              <a:t>密码</a:t>
            </a:r>
          </a:p>
        </p:txBody>
      </p:sp>
      <p:pic>
        <p:nvPicPr>
          <p:cNvPr id="19" name="图片 18"/>
          <p:cNvPicPr>
            <a:picLocks noChangeAspect="1"/>
          </p:cNvPicPr>
          <p:nvPr/>
        </p:nvPicPr>
        <p:blipFill>
          <a:blip r:embed="rId7"/>
          <a:stretch>
            <a:fillRect/>
          </a:stretch>
        </p:blipFill>
        <p:spPr>
          <a:xfrm>
            <a:off x="99695" y="5733415"/>
            <a:ext cx="7056120" cy="626110"/>
          </a:xfrm>
          <a:prstGeom prst="rect">
            <a:avLst/>
          </a:prstGeom>
        </p:spPr>
      </p:pic>
      <p:cxnSp>
        <p:nvCxnSpPr>
          <p:cNvPr id="20" name="直接箭头连接符 19"/>
          <p:cNvCxnSpPr/>
          <p:nvPr/>
        </p:nvCxnSpPr>
        <p:spPr>
          <a:xfrm flipH="1">
            <a:off x="6167120" y="3135630"/>
            <a:ext cx="1468120" cy="2638425"/>
          </a:xfrm>
          <a:prstGeom prst="straightConnector1">
            <a:avLst/>
          </a:prstGeom>
          <a:ln w="28575" cmpd="sng">
            <a:solidFill>
              <a:srgbClr val="C00000"/>
            </a:solidFill>
            <a:prstDash val="solid"/>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en-US" altLang="zh-CN" sz="4500" b="1" i="1" spc="600" dirty="0" smtClean="0">
                <a:solidFill>
                  <a:srgbClr val="FF0000"/>
                </a:solidFill>
                <a:cs typeface="+mn-ea"/>
                <a:sym typeface="+mn-lt"/>
              </a:rPr>
              <a:t>GitHub</a:t>
            </a:r>
            <a:r>
              <a:rPr lang="zh-CN" altLang="en-US" sz="4500" b="1" i="1" spc="600" dirty="0" smtClean="0">
                <a:solidFill>
                  <a:schemeClr val="tx1"/>
                </a:solidFill>
                <a:cs typeface="+mn-ea"/>
                <a:sym typeface="+mn-lt"/>
              </a:rPr>
              <a:t>注册</a:t>
            </a:r>
            <a:endParaRPr lang="zh-CN" altLang="en-US" sz="4500" b="1" i="1" spc="600" dirty="0" smtClean="0">
              <a:cs typeface="+mn-ea"/>
              <a:sym typeface="+mn-lt"/>
            </a:endParaRPr>
          </a:p>
        </p:txBody>
      </p:sp>
      <p:pic>
        <p:nvPicPr>
          <p:cNvPr id="3" name="图片 2"/>
          <p:cNvPicPr>
            <a:picLocks noChangeAspect="1"/>
          </p:cNvPicPr>
          <p:nvPr/>
        </p:nvPicPr>
        <p:blipFill>
          <a:blip r:embed="rId5"/>
          <a:stretch>
            <a:fillRect/>
          </a:stretch>
        </p:blipFill>
        <p:spPr>
          <a:xfrm>
            <a:off x="1608455" y="1777365"/>
            <a:ext cx="3830955" cy="4861560"/>
          </a:xfrm>
          <a:prstGeom prst="rect">
            <a:avLst/>
          </a:prstGeom>
        </p:spPr>
      </p:pic>
      <p:pic>
        <p:nvPicPr>
          <p:cNvPr id="4" name="图片 3"/>
          <p:cNvPicPr>
            <a:picLocks noChangeAspect="1"/>
          </p:cNvPicPr>
          <p:nvPr/>
        </p:nvPicPr>
        <p:blipFill>
          <a:blip r:embed="rId6"/>
          <a:stretch>
            <a:fillRect/>
          </a:stretch>
        </p:blipFill>
        <p:spPr>
          <a:xfrm>
            <a:off x="6481445" y="3708400"/>
            <a:ext cx="5710555" cy="1358265"/>
          </a:xfrm>
          <a:prstGeom prst="rect">
            <a:avLst/>
          </a:prstGeom>
        </p:spPr>
      </p:pic>
      <p:sp>
        <p:nvSpPr>
          <p:cNvPr id="8" name="右箭头 7"/>
          <p:cNvSpPr/>
          <p:nvPr/>
        </p:nvSpPr>
        <p:spPr>
          <a:xfrm>
            <a:off x="5507990" y="4231640"/>
            <a:ext cx="904875" cy="4429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5"/>
          <p:cNvSpPr/>
          <p:nvPr/>
        </p:nvSpPr>
        <p:spPr>
          <a:xfrm>
            <a:off x="5049224" y="1"/>
            <a:ext cx="7142777" cy="5712741"/>
          </a:xfrm>
          <a:custGeom>
            <a:avLst/>
            <a:gdLst>
              <a:gd name="connsiteX0" fmla="*/ 2225894 w 7142777"/>
              <a:gd name="connsiteY0" fmla="*/ 0 h 5712741"/>
              <a:gd name="connsiteX1" fmla="*/ 7142777 w 7142777"/>
              <a:gd name="connsiteY1" fmla="*/ 0 h 5712741"/>
              <a:gd name="connsiteX2" fmla="*/ 7142777 w 7142777"/>
              <a:gd name="connsiteY2" fmla="*/ 5148345 h 5712741"/>
              <a:gd name="connsiteX3" fmla="*/ 7051966 w 7142777"/>
              <a:gd name="connsiteY3" fmla="*/ 5152435 h 5712741"/>
              <a:gd name="connsiteX4" fmla="*/ 6006372 w 7142777"/>
              <a:gd name="connsiteY4" fmla="*/ 5135880 h 5712741"/>
              <a:gd name="connsiteX5" fmla="*/ 3781332 w 7142777"/>
              <a:gd name="connsiteY5" fmla="*/ 5608320 h 5712741"/>
              <a:gd name="connsiteX6" fmla="*/ 2402111 w 7142777"/>
              <a:gd name="connsiteY6" fmla="*/ 5617944 h 5712741"/>
              <a:gd name="connsiteX7" fmla="*/ 672372 w 7142777"/>
              <a:gd name="connsiteY7" fmla="*/ 4330164 h 5712741"/>
              <a:gd name="connsiteX8" fmla="*/ 1812 w 7142777"/>
              <a:gd name="connsiteY8" fmla="*/ 2712718 h 5712741"/>
              <a:gd name="connsiteX9" fmla="*/ 321852 w 7142777"/>
              <a:gd name="connsiteY9" fmla="*/ 1752599 h 5712741"/>
              <a:gd name="connsiteX10" fmla="*/ 1739171 w 7142777"/>
              <a:gd name="connsiteY10" fmla="*/ 1112519 h 5712741"/>
              <a:gd name="connsiteX11" fmla="*/ 2212244 w 7142777"/>
              <a:gd name="connsiteY11" fmla="*/ 33366 h 571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42777" h="5712741">
                <a:moveTo>
                  <a:pt x="2225894" y="0"/>
                </a:moveTo>
                <a:lnTo>
                  <a:pt x="7142777" y="0"/>
                </a:lnTo>
                <a:lnTo>
                  <a:pt x="7142777" y="5148345"/>
                </a:lnTo>
                <a:lnTo>
                  <a:pt x="7051966" y="5152435"/>
                </a:lnTo>
                <a:cubicBezTo>
                  <a:pt x="6610108" y="5157653"/>
                  <a:pt x="6269262" y="5038725"/>
                  <a:pt x="6006372" y="5135880"/>
                </a:cubicBezTo>
                <a:cubicBezTo>
                  <a:pt x="4807492" y="5872480"/>
                  <a:pt x="4399822" y="5520356"/>
                  <a:pt x="3781332" y="5608320"/>
                </a:cubicBezTo>
                <a:cubicBezTo>
                  <a:pt x="3056162" y="5620084"/>
                  <a:pt x="3225071" y="5830970"/>
                  <a:pt x="2402111" y="5617944"/>
                </a:cubicBezTo>
                <a:cubicBezTo>
                  <a:pt x="1579151" y="5404918"/>
                  <a:pt x="1072421" y="4814368"/>
                  <a:pt x="672372" y="4330164"/>
                </a:cubicBezTo>
                <a:cubicBezTo>
                  <a:pt x="272321" y="3845960"/>
                  <a:pt x="-26128" y="2967052"/>
                  <a:pt x="1812" y="2712718"/>
                </a:cubicBezTo>
                <a:cubicBezTo>
                  <a:pt x="29752" y="2458384"/>
                  <a:pt x="19592" y="2006599"/>
                  <a:pt x="321852" y="1752599"/>
                </a:cubicBezTo>
                <a:cubicBezTo>
                  <a:pt x="624111" y="1498599"/>
                  <a:pt x="1328961" y="1695115"/>
                  <a:pt x="1739171" y="1112519"/>
                </a:cubicBezTo>
                <a:cubicBezTo>
                  <a:pt x="1893000" y="894046"/>
                  <a:pt x="2038971" y="478593"/>
                  <a:pt x="2212244" y="33366"/>
                </a:cubicBezTo>
                <a:close/>
              </a:path>
            </a:pathLst>
          </a:custGeom>
          <a:solidFill>
            <a:srgbClr val="E0D4FF">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 name="图片 1"/>
          <p:cNvPicPr>
            <a:picLocks noChangeAspect="1"/>
          </p:cNvPicPr>
          <p:nvPr/>
        </p:nvPicPr>
        <p:blipFill>
          <a:blip r:embed="rId3"/>
          <a:stretch>
            <a:fillRect/>
          </a:stretch>
        </p:blipFill>
        <p:spPr>
          <a:xfrm>
            <a:off x="5049223" y="207746"/>
            <a:ext cx="7142777" cy="5705373"/>
          </a:xfrm>
          <a:prstGeom prst="rect">
            <a:avLst/>
          </a:prstGeom>
        </p:spPr>
      </p:pic>
      <p:sp>
        <p:nvSpPr>
          <p:cNvPr id="8" name="文本框 7"/>
          <p:cNvSpPr txBox="1"/>
          <p:nvPr/>
        </p:nvSpPr>
        <p:spPr>
          <a:xfrm>
            <a:off x="461645" y="1286510"/>
            <a:ext cx="6559550" cy="860425"/>
          </a:xfrm>
          <a:prstGeom prst="rect">
            <a:avLst/>
          </a:prstGeom>
          <a:noFill/>
        </p:spPr>
        <p:txBody>
          <a:bodyPr wrap="square" rtlCol="0">
            <a:spAutoFit/>
          </a:bodyPr>
          <a:lstStyle/>
          <a:p>
            <a:r>
              <a:rPr lang="zh-CN" altLang="en-US" sz="5000" dirty="0">
                <a:sym typeface="+mn-ea"/>
              </a:rPr>
              <a:t>项目阅读方法</a:t>
            </a:r>
            <a:endParaRPr lang="zh-CN" altLang="en-US" sz="5000" spc="300" dirty="0">
              <a:cs typeface="+mn-ea"/>
              <a:sym typeface="+mn-lt"/>
            </a:endParaRPr>
          </a:p>
        </p:txBody>
      </p:sp>
      <p:sp>
        <p:nvSpPr>
          <p:cNvPr id="10" name="文本框 9"/>
          <p:cNvSpPr txBox="1"/>
          <p:nvPr/>
        </p:nvSpPr>
        <p:spPr>
          <a:xfrm>
            <a:off x="319405" y="3459437"/>
            <a:ext cx="4902835" cy="1938020"/>
          </a:xfrm>
          <a:prstGeom prst="rect">
            <a:avLst/>
          </a:prstGeom>
          <a:noFill/>
        </p:spPr>
        <p:txBody>
          <a:bodyPr wrap="square" rtlCol="0">
            <a:spAutoFit/>
          </a:bodyPr>
          <a:lstStyle/>
          <a:p>
            <a:pPr>
              <a:lnSpc>
                <a:spcPct val="150000"/>
              </a:lnSpc>
            </a:pPr>
            <a:r>
              <a:rPr lang="zh-CN" altLang="en-US" sz="2000" dirty="0">
                <a:cs typeface="+mn-ea"/>
                <a:sym typeface="+mn-lt"/>
              </a:rPr>
              <a:t>在阅读新的代码库之前，请确保好你有想要实现的目标。这将使代码库看起来更易于管理，并在项目不可避免地变得艰难时提供动力。</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6" grpId="0" animBg="1"/>
      <p:bldP spid="10" grpId="0"/>
    </p:bldLst>
  </p:timing>
</p:sld>
</file>

<file path=ppt/slides/slide90.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en-US" altLang="zh-CN" sz="4500" b="1" i="1" spc="600" dirty="0" smtClean="0">
                <a:solidFill>
                  <a:srgbClr val="FF0000"/>
                </a:solidFill>
                <a:cs typeface="+mn-ea"/>
                <a:sym typeface="+mn-lt"/>
              </a:rPr>
              <a:t>GitHub</a:t>
            </a:r>
            <a:r>
              <a:rPr lang="zh-CN" altLang="en-US" sz="4500" b="1" i="1" spc="600" dirty="0" smtClean="0">
                <a:solidFill>
                  <a:schemeClr val="tx1"/>
                </a:solidFill>
                <a:cs typeface="+mn-ea"/>
                <a:sym typeface="+mn-lt"/>
              </a:rPr>
              <a:t>仓库创建</a:t>
            </a:r>
          </a:p>
        </p:txBody>
      </p:sp>
      <p:pic>
        <p:nvPicPr>
          <p:cNvPr id="5" name="图片 4"/>
          <p:cNvPicPr>
            <a:picLocks noChangeAspect="1"/>
          </p:cNvPicPr>
          <p:nvPr/>
        </p:nvPicPr>
        <p:blipFill>
          <a:blip r:embed="rId5"/>
          <a:stretch>
            <a:fillRect/>
          </a:stretch>
        </p:blipFill>
        <p:spPr>
          <a:xfrm>
            <a:off x="287020" y="2541270"/>
            <a:ext cx="3347720" cy="2909570"/>
          </a:xfrm>
          <a:prstGeom prst="rect">
            <a:avLst/>
          </a:prstGeom>
        </p:spPr>
      </p:pic>
      <p:sp>
        <p:nvSpPr>
          <p:cNvPr id="6" name="矩形 5"/>
          <p:cNvSpPr/>
          <p:nvPr/>
        </p:nvSpPr>
        <p:spPr>
          <a:xfrm>
            <a:off x="4714875" y="4528820"/>
            <a:ext cx="2373630" cy="516890"/>
          </a:xfrm>
          <a:prstGeom prst="rect">
            <a:avLst/>
          </a:prstGeom>
          <a:noFill/>
          <a:ln w="5715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a:off x="3701415" y="4001135"/>
            <a:ext cx="689610" cy="3143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6"/>
          <a:stretch>
            <a:fillRect/>
          </a:stretch>
        </p:blipFill>
        <p:spPr>
          <a:xfrm>
            <a:off x="4509770" y="2526665"/>
            <a:ext cx="4115435" cy="2924175"/>
          </a:xfrm>
          <a:prstGeom prst="rect">
            <a:avLst/>
          </a:prstGeom>
        </p:spPr>
      </p:pic>
      <p:sp>
        <p:nvSpPr>
          <p:cNvPr id="13" name="矩形 12"/>
          <p:cNvSpPr/>
          <p:nvPr/>
        </p:nvSpPr>
        <p:spPr>
          <a:xfrm>
            <a:off x="6216015" y="3094990"/>
            <a:ext cx="2160905" cy="389255"/>
          </a:xfrm>
          <a:prstGeom prst="rect">
            <a:avLst/>
          </a:prstGeom>
          <a:noFill/>
          <a:ln w="5715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714875" y="4001135"/>
            <a:ext cx="2059940" cy="313690"/>
          </a:xfrm>
          <a:prstGeom prst="rect">
            <a:avLst/>
          </a:prstGeom>
          <a:noFill/>
          <a:ln w="5715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901065" y="3164840"/>
            <a:ext cx="2373630" cy="516890"/>
          </a:xfrm>
          <a:prstGeom prst="rect">
            <a:avLst/>
          </a:prstGeom>
          <a:noFill/>
          <a:ln w="5715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714875" y="4528820"/>
            <a:ext cx="2059305" cy="334645"/>
          </a:xfrm>
          <a:prstGeom prst="rect">
            <a:avLst/>
          </a:prstGeom>
          <a:noFill/>
          <a:ln w="5715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512060" y="5905500"/>
            <a:ext cx="7002145" cy="368300"/>
          </a:xfrm>
          <a:prstGeom prst="rect">
            <a:avLst/>
          </a:prstGeom>
          <a:noFill/>
        </p:spPr>
        <p:txBody>
          <a:bodyPr wrap="square" rtlCol="0" anchor="t">
            <a:spAutoFit/>
          </a:bodyPr>
          <a:lstStyle/>
          <a:p>
            <a:r>
              <a:rPr lang="zh-CN" altLang="en-US"/>
              <a:t>命名：英文、数字、</a:t>
            </a:r>
            <a:r>
              <a:rPr lang="en-US" altLang="zh-CN"/>
              <a:t>”_”</a:t>
            </a:r>
            <a:r>
              <a:rPr lang="zh-CN" altLang="en-US"/>
              <a:t>、</a:t>
            </a:r>
            <a:r>
              <a:rPr lang="en-US"/>
              <a:t>”-””.”</a:t>
            </a:r>
            <a:r>
              <a:rPr lang="zh-CN" altLang="en-US"/>
              <a:t>，其他符号自动转换成</a:t>
            </a:r>
            <a:r>
              <a:rPr lang="en-US" altLang="zh-CN"/>
              <a:t>”-”</a:t>
            </a:r>
          </a:p>
        </p:txBody>
      </p:sp>
      <p:cxnSp>
        <p:nvCxnSpPr>
          <p:cNvPr id="18" name="直接箭头连接符 17"/>
          <p:cNvCxnSpPr/>
          <p:nvPr/>
        </p:nvCxnSpPr>
        <p:spPr>
          <a:xfrm flipH="1">
            <a:off x="6886575" y="3514725"/>
            <a:ext cx="862330" cy="2403475"/>
          </a:xfrm>
          <a:prstGeom prst="straightConnector1">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en-US" altLang="zh-CN" sz="4500" b="1" i="1" spc="600" dirty="0" smtClean="0">
                <a:solidFill>
                  <a:srgbClr val="FF0000"/>
                </a:solidFill>
                <a:cs typeface="+mn-ea"/>
                <a:sym typeface="+mn-lt"/>
              </a:rPr>
              <a:t>GitHub</a:t>
            </a:r>
            <a:r>
              <a:rPr lang="zh-CN" altLang="en-US" sz="4500" b="1" i="1" spc="600" dirty="0" smtClean="0">
                <a:solidFill>
                  <a:schemeClr val="tx1"/>
                </a:solidFill>
                <a:cs typeface="+mn-ea"/>
                <a:sym typeface="+mn-lt"/>
              </a:rPr>
              <a:t>仓库创建</a:t>
            </a:r>
          </a:p>
        </p:txBody>
      </p:sp>
      <p:pic>
        <p:nvPicPr>
          <p:cNvPr id="2" name="图片 1"/>
          <p:cNvPicPr>
            <a:picLocks noChangeAspect="1"/>
          </p:cNvPicPr>
          <p:nvPr/>
        </p:nvPicPr>
        <p:blipFill>
          <a:blip r:embed="rId5"/>
          <a:stretch>
            <a:fillRect/>
          </a:stretch>
        </p:blipFill>
        <p:spPr>
          <a:xfrm>
            <a:off x="659130" y="2266315"/>
            <a:ext cx="4533265" cy="3800475"/>
          </a:xfrm>
          <a:prstGeom prst="rect">
            <a:avLst/>
          </a:prstGeom>
        </p:spPr>
      </p:pic>
      <p:sp>
        <p:nvSpPr>
          <p:cNvPr id="3" name="矩形 2"/>
          <p:cNvSpPr/>
          <p:nvPr/>
        </p:nvSpPr>
        <p:spPr>
          <a:xfrm>
            <a:off x="1329690" y="4529455"/>
            <a:ext cx="1409065" cy="546735"/>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597025" y="3256280"/>
            <a:ext cx="1014095" cy="435610"/>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altLang="en-US" sz="4500" b="1" i="1" spc="600" dirty="0">
                <a:cs typeface="+mn-ea"/>
                <a:sym typeface="+mn-lt"/>
              </a:rPr>
              <a:t>练习</a:t>
            </a:r>
          </a:p>
        </p:txBody>
      </p:sp>
      <p:sp>
        <p:nvSpPr>
          <p:cNvPr id="4" name="文本框 3"/>
          <p:cNvSpPr txBox="1"/>
          <p:nvPr/>
        </p:nvSpPr>
        <p:spPr>
          <a:xfrm>
            <a:off x="1153160" y="1924050"/>
            <a:ext cx="9885680" cy="3784600"/>
          </a:xfrm>
          <a:prstGeom prst="rect">
            <a:avLst/>
          </a:prstGeom>
          <a:noFill/>
        </p:spPr>
        <p:txBody>
          <a:bodyPr wrap="square" rtlCol="0" anchor="t">
            <a:spAutoFit/>
          </a:bodyPr>
          <a:lstStyle/>
          <a:p>
            <a:pPr indent="0" algn="just">
              <a:lnSpc>
                <a:spcPct val="150000"/>
              </a:lnSpc>
              <a:buClrTx/>
              <a:buSzTx/>
              <a:buNone/>
            </a:pPr>
            <a:r>
              <a:rPr lang="zh-CN" sz="2000" spc="300" dirty="0">
                <a:cs typeface="+mn-ea"/>
              </a:rPr>
              <a:t>（</a:t>
            </a:r>
            <a:r>
              <a:rPr lang="en-US" altLang="zh-CN" sz="2000" spc="300" dirty="0">
                <a:cs typeface="+mn-ea"/>
              </a:rPr>
              <a:t>1</a:t>
            </a:r>
            <a:r>
              <a:rPr lang="zh-CN" sz="2000" spc="300" dirty="0">
                <a:cs typeface="+mn-ea"/>
              </a:rPr>
              <a:t>）创建一个</a:t>
            </a:r>
            <a:r>
              <a:rPr lang="en-US" altLang="zh-CN" sz="2000" spc="300" dirty="0">
                <a:cs typeface="+mn-ea"/>
              </a:rPr>
              <a:t>GitHub</a:t>
            </a:r>
            <a:r>
              <a:rPr lang="zh-CN" altLang="en-US" sz="2000" spc="300" dirty="0">
                <a:cs typeface="+mn-ea"/>
              </a:rPr>
              <a:t>账号</a:t>
            </a:r>
          </a:p>
          <a:p>
            <a:pPr indent="0" algn="just">
              <a:lnSpc>
                <a:spcPct val="150000"/>
              </a:lnSpc>
              <a:buClrTx/>
              <a:buSzTx/>
              <a:buNone/>
            </a:pPr>
            <a:r>
              <a:rPr lang="zh-CN" altLang="en-US" sz="2000" spc="300" dirty="0">
                <a:cs typeface="+mn-ea"/>
              </a:rPr>
              <a:t>（</a:t>
            </a:r>
            <a:r>
              <a:rPr lang="en-US" altLang="zh-CN" sz="2000" spc="300" dirty="0">
                <a:cs typeface="+mn-ea"/>
              </a:rPr>
              <a:t>2</a:t>
            </a:r>
            <a:r>
              <a:rPr lang="zh-CN" altLang="en-US" sz="2000" spc="300" dirty="0">
                <a:cs typeface="+mn-ea"/>
              </a:rPr>
              <a:t>）创建一个</a:t>
            </a:r>
            <a:r>
              <a:rPr lang="en-US" altLang="zh-CN" sz="2000" spc="300" dirty="0">
                <a:cs typeface="+mn-ea"/>
              </a:rPr>
              <a:t>GitHub</a:t>
            </a:r>
            <a:r>
              <a:rPr lang="zh-CN" altLang="en-US" sz="2000" spc="300" dirty="0">
                <a:cs typeface="+mn-ea"/>
              </a:rPr>
              <a:t>仓库</a:t>
            </a:r>
          </a:p>
          <a:p>
            <a:pPr indent="0" algn="just">
              <a:lnSpc>
                <a:spcPct val="150000"/>
              </a:lnSpc>
              <a:buClrTx/>
              <a:buSzTx/>
              <a:buNone/>
            </a:pPr>
            <a:endParaRPr lang="zh-CN" altLang="en-US" sz="2000" spc="300" dirty="0">
              <a:cs typeface="+mn-ea"/>
            </a:endParaRPr>
          </a:p>
          <a:p>
            <a:pPr indent="0" algn="just">
              <a:lnSpc>
                <a:spcPct val="150000"/>
              </a:lnSpc>
              <a:buClrTx/>
              <a:buSzTx/>
              <a:buNone/>
            </a:pPr>
            <a:r>
              <a:rPr lang="en-US" sz="2000" spc="300" dirty="0">
                <a:cs typeface="+mn-ea"/>
              </a:rPr>
              <a:t>      </a:t>
            </a:r>
            <a:r>
              <a:rPr lang="zh-CN" altLang="en-US" sz="2000" spc="300" dirty="0">
                <a:cs typeface="+mn-ea"/>
              </a:rPr>
              <a:t>账号和仓库要体现自己的学号或姓名，描述栏填写</a:t>
            </a:r>
            <a:r>
              <a:rPr lang="en-US" altLang="zh-CN" sz="2000" spc="300" dirty="0">
                <a:cs typeface="+mn-ea"/>
              </a:rPr>
              <a:t>“</a:t>
            </a:r>
            <a:r>
              <a:rPr lang="zh-CN" altLang="en-US" sz="2000" spc="300" dirty="0">
                <a:cs typeface="+mn-ea"/>
              </a:rPr>
              <a:t>这是张辰（</a:t>
            </a:r>
            <a:r>
              <a:rPr lang="en-US" altLang="zh-CN" sz="2000" spc="300" dirty="0">
                <a:cs typeface="+mn-ea"/>
              </a:rPr>
              <a:t>1</a:t>
            </a:r>
            <a:r>
              <a:rPr lang="zh-CN" altLang="en-US" sz="2000" spc="300" dirty="0">
                <a:cs typeface="+mn-ea"/>
              </a:rPr>
              <a:t>）的作业</a:t>
            </a:r>
            <a:r>
              <a:rPr lang="en-US" altLang="zh-CN" sz="2000" spc="300" dirty="0">
                <a:cs typeface="+mn-ea"/>
              </a:rPr>
              <a:t>”</a:t>
            </a:r>
            <a:r>
              <a:rPr lang="zh-CN" altLang="en-US" sz="2000" spc="300" dirty="0">
                <a:cs typeface="+mn-ea"/>
              </a:rPr>
              <a:t>，提交其他同学的截图，两位同学都不计算作业成绩。</a:t>
            </a:r>
            <a:endParaRPr sz="2000" spc="300" dirty="0">
              <a:cs typeface="+mn-ea"/>
            </a:endParaRPr>
          </a:p>
          <a:p>
            <a:pPr indent="0" algn="just">
              <a:lnSpc>
                <a:spcPct val="150000"/>
              </a:lnSpc>
              <a:buClrTx/>
              <a:buSzTx/>
              <a:buNone/>
            </a:pPr>
            <a:endParaRPr lang="zh-CN" sz="2000" spc="300" dirty="0">
              <a:cs typeface="+mn-ea"/>
            </a:endParaRPr>
          </a:p>
          <a:p>
            <a:pPr indent="0" algn="just">
              <a:lnSpc>
                <a:spcPct val="150000"/>
              </a:lnSpc>
              <a:buClrTx/>
              <a:buSzTx/>
              <a:buNone/>
            </a:pPr>
            <a:endParaRPr lang="zh-CN" sz="2000" spc="300" dirty="0">
              <a:cs typeface="+mn-ea"/>
            </a:endParaRPr>
          </a:p>
          <a:p>
            <a:pPr indent="0" algn="just">
              <a:lnSpc>
                <a:spcPct val="150000"/>
              </a:lnSpc>
              <a:buClrTx/>
              <a:buSzTx/>
              <a:buNone/>
            </a:pPr>
            <a:endParaRPr lang="zh-CN" sz="2000" spc="300" dirty="0">
              <a:solidFill>
                <a:srgbClr val="FF0000"/>
              </a:solidFill>
              <a:cs typeface="+mn-ea"/>
            </a:endParaRPr>
          </a:p>
        </p:txBody>
      </p:sp>
      <p:sp>
        <p:nvSpPr>
          <p:cNvPr id="2" name="五角星 1"/>
          <p:cNvSpPr/>
          <p:nvPr/>
        </p:nvSpPr>
        <p:spPr>
          <a:xfrm>
            <a:off x="1429385" y="3503930"/>
            <a:ext cx="243205" cy="253365"/>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en-US" sz="4500" b="1" i="1" spc="600" dirty="0" smtClean="0">
                <a:solidFill>
                  <a:srgbClr val="FF0000"/>
                </a:solidFill>
                <a:cs typeface="+mn-ea"/>
                <a:sym typeface="+mn-lt"/>
              </a:rPr>
              <a:t>Tips1</a:t>
            </a:r>
            <a:r>
              <a:rPr lang="zh-CN" altLang="en-US" sz="4500" b="1" i="1" spc="600" dirty="0" smtClean="0">
                <a:solidFill>
                  <a:srgbClr val="FF0000"/>
                </a:solidFill>
                <a:cs typeface="+mn-ea"/>
                <a:sym typeface="+mn-lt"/>
              </a:rPr>
              <a:t>：自定义搜索</a:t>
            </a:r>
          </a:p>
        </p:txBody>
      </p:sp>
      <p:pic>
        <p:nvPicPr>
          <p:cNvPr id="3" name="图片 2"/>
          <p:cNvPicPr>
            <a:picLocks noChangeAspect="1"/>
          </p:cNvPicPr>
          <p:nvPr/>
        </p:nvPicPr>
        <p:blipFill>
          <a:blip r:embed="rId5"/>
          <a:stretch>
            <a:fillRect/>
          </a:stretch>
        </p:blipFill>
        <p:spPr>
          <a:xfrm>
            <a:off x="2449830" y="2250440"/>
            <a:ext cx="7292340" cy="38176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9544685" cy="783590"/>
          </a:xfrm>
          <a:prstGeom prst="rect">
            <a:avLst/>
          </a:prstGeom>
          <a:noFill/>
        </p:spPr>
        <p:txBody>
          <a:bodyPr wrap="square" rtlCol="0">
            <a:spAutoFit/>
          </a:bodyPr>
          <a:lstStyle/>
          <a:p>
            <a:r>
              <a:rPr lang="en-US" sz="4500" b="1" i="1" spc="600" dirty="0" smtClean="0">
                <a:solidFill>
                  <a:srgbClr val="FF0000"/>
                </a:solidFill>
                <a:cs typeface="+mn-ea"/>
                <a:sym typeface="+mn-lt"/>
              </a:rPr>
              <a:t>Tips2</a:t>
            </a:r>
            <a:r>
              <a:rPr lang="zh-CN" altLang="en-US" sz="4500" b="1" i="1" spc="600" dirty="0" smtClean="0">
                <a:solidFill>
                  <a:srgbClr val="FF0000"/>
                </a:solidFill>
                <a:cs typeface="+mn-ea"/>
                <a:sym typeface="+mn-lt"/>
              </a:rPr>
              <a:t>：</a:t>
            </a:r>
            <a:r>
              <a:rPr lang="en-US" altLang="zh-CN" sz="4500" b="1" i="1" spc="600" dirty="0" smtClean="0">
                <a:solidFill>
                  <a:srgbClr val="FF0000"/>
                </a:solidFill>
                <a:cs typeface="+mn-ea"/>
                <a:sym typeface="+mn-lt"/>
              </a:rPr>
              <a:t>GitHub</a:t>
            </a:r>
            <a:r>
              <a:rPr lang="zh-CN" altLang="en-US" sz="4500" b="1" i="1" spc="600" dirty="0" smtClean="0">
                <a:solidFill>
                  <a:srgbClr val="FF0000"/>
                </a:solidFill>
                <a:cs typeface="+mn-ea"/>
                <a:sym typeface="+mn-lt"/>
              </a:rPr>
              <a:t>上有趣的项目</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563245" y="1569720"/>
            <a:ext cx="2604770" cy="262572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291715" y="3037205"/>
            <a:ext cx="8655685" cy="1476375"/>
          </a:xfrm>
          <a:prstGeom prst="rect">
            <a:avLst/>
          </a:prstGeom>
          <a:noFill/>
        </p:spPr>
        <p:txBody>
          <a:bodyPr wrap="square" rtlCol="0">
            <a:spAutoFit/>
          </a:bodyPr>
          <a:lstStyle/>
          <a:p>
            <a:r>
              <a:rPr lang="en-US" altLang="zh-CN" sz="4500" b="1" i="1" spc="600" dirty="0">
                <a:solidFill>
                  <a:prstClr val="black"/>
                </a:solidFill>
                <a:cs typeface="+mn-ea"/>
                <a:sym typeface="+mn-lt"/>
              </a:rPr>
              <a:t>Chapter6</a:t>
            </a:r>
          </a:p>
          <a:p>
            <a:r>
              <a:rPr lang="en-US" altLang="zh-CN" sz="4500" b="1" i="1" spc="600" dirty="0">
                <a:solidFill>
                  <a:srgbClr val="FF0000"/>
                </a:solidFill>
                <a:cs typeface="+mn-ea"/>
                <a:sym typeface="+mn-lt"/>
              </a:rPr>
              <a:t>GitHub</a:t>
            </a:r>
            <a:r>
              <a:rPr lang="zh-CN" altLang="en-US" sz="4500" b="1" i="1" spc="600" dirty="0">
                <a:solidFill>
                  <a:schemeClr val="tx1"/>
                </a:solidFill>
                <a:cs typeface="+mn-ea"/>
                <a:sym typeface="+mn-lt"/>
              </a:rPr>
              <a:t>仓库管理</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15" grpId="0"/>
    </p:bldLst>
  </p:timing>
</p:sld>
</file>

<file path=ppt/slides/slide96.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sz="4500" b="1" i="1" spc="600" dirty="0">
                <a:cs typeface="+mn-ea"/>
                <a:sym typeface="+mn-lt"/>
              </a:rPr>
              <a:t>本次课程学习内容</a:t>
            </a:r>
          </a:p>
        </p:txBody>
      </p:sp>
      <p:sp>
        <p:nvSpPr>
          <p:cNvPr id="4" name="文本框 3"/>
          <p:cNvSpPr txBox="1"/>
          <p:nvPr/>
        </p:nvSpPr>
        <p:spPr>
          <a:xfrm>
            <a:off x="1153160" y="1924050"/>
            <a:ext cx="9885680" cy="1476375"/>
          </a:xfrm>
          <a:prstGeom prst="rect">
            <a:avLst/>
          </a:prstGeom>
          <a:noFill/>
        </p:spPr>
        <p:txBody>
          <a:bodyPr wrap="square" rtlCol="0" anchor="t">
            <a:spAutoFit/>
          </a:bodyPr>
          <a:lstStyle/>
          <a:p>
            <a:pPr indent="0" algn="just">
              <a:lnSpc>
                <a:spcPct val="150000"/>
              </a:lnSpc>
              <a:buClrTx/>
              <a:buSzTx/>
              <a:buNone/>
            </a:pPr>
            <a:r>
              <a:rPr lang="en-US" sz="2000" b="1" spc="300" dirty="0">
                <a:solidFill>
                  <a:srgbClr val="FF0000"/>
                </a:solidFill>
                <a:cs typeface="+mn-ea"/>
                <a:sym typeface="+mn-ea"/>
              </a:rPr>
              <a:t>1</a:t>
            </a:r>
            <a:r>
              <a:rPr lang="zh-CN" altLang="en-US" sz="2000" b="1" spc="300" dirty="0">
                <a:solidFill>
                  <a:srgbClr val="FF0000"/>
                </a:solidFill>
                <a:cs typeface="+mn-ea"/>
                <a:sym typeface="+mn-ea"/>
              </a:rPr>
              <a:t>、仓库文件新增、编辑、上传、检出操作</a:t>
            </a:r>
          </a:p>
          <a:p>
            <a:pPr indent="0" algn="just">
              <a:lnSpc>
                <a:spcPct val="150000"/>
              </a:lnSpc>
              <a:buClrTx/>
              <a:buSzTx/>
              <a:buNone/>
            </a:pPr>
            <a:endParaRPr lang="zh-CN" altLang="en-US" sz="2000" b="1" spc="300" dirty="0">
              <a:solidFill>
                <a:srgbClr val="FF0000"/>
              </a:solidFill>
              <a:cs typeface="+mn-ea"/>
              <a:sym typeface="+mn-ea"/>
            </a:endParaRPr>
          </a:p>
          <a:p>
            <a:pPr indent="0" algn="just">
              <a:lnSpc>
                <a:spcPct val="150000"/>
              </a:lnSpc>
              <a:buClrTx/>
              <a:buSzTx/>
              <a:buNone/>
            </a:pPr>
            <a:r>
              <a:rPr lang="en-US" altLang="zh-CN" sz="2000" b="1" spc="300" dirty="0">
                <a:solidFill>
                  <a:srgbClr val="FF0000"/>
                </a:solidFill>
                <a:cs typeface="+mn-ea"/>
                <a:sym typeface="+mn-ea"/>
              </a:rPr>
              <a:t>2</a:t>
            </a:r>
            <a:r>
              <a:rPr lang="zh-CN" altLang="en-US" sz="2000" b="1" spc="300" dirty="0">
                <a:solidFill>
                  <a:srgbClr val="FF0000"/>
                </a:solidFill>
                <a:cs typeface="+mn-ea"/>
                <a:sym typeface="+mn-ea"/>
              </a:rPr>
              <a:t>、</a:t>
            </a:r>
            <a:r>
              <a:rPr lang="en-US" altLang="zh-CN" sz="2000" b="1" spc="300" dirty="0">
                <a:solidFill>
                  <a:srgbClr val="FF0000"/>
                </a:solidFill>
                <a:cs typeface="+mn-ea"/>
                <a:sym typeface="+mn-ea"/>
              </a:rPr>
              <a:t>issue</a:t>
            </a:r>
            <a:r>
              <a:rPr lang="zh-CN" altLang="en-US" sz="2000" b="1" spc="300" dirty="0">
                <a:solidFill>
                  <a:srgbClr val="FF0000"/>
                </a:solidFill>
                <a:cs typeface="+mn-ea"/>
                <a:sym typeface="+mn-ea"/>
              </a:rPr>
              <a:t>操作</a:t>
            </a:r>
          </a:p>
        </p:txBody>
      </p:sp>
    </p:spTree>
  </p:cSld>
  <p:clrMapOvr>
    <a:masterClrMapping/>
  </p:clrMapOvr>
  <mc:AlternateContent xmlns:mc="http://schemas.openxmlformats.org/markup-compatibility/2006" xmlns:p14="http://schemas.microsoft.com/office/powerpoint/2010/main">
    <mc:Choice Requires="p14">
      <p:transition spd="slow">
        <p14:prism isInverted="1"/>
      </p:transition>
    </mc:Choice>
    <mc:Fallback xmlns="">
      <p:transition spd="slow">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en-US" altLang="zh-CN" sz="4500" b="1" i="1" spc="600" dirty="0">
                <a:solidFill>
                  <a:srgbClr val="C00000"/>
                </a:solidFill>
                <a:cs typeface="+mn-ea"/>
                <a:sym typeface="+mn-lt"/>
              </a:rPr>
              <a:t>GitHub</a:t>
            </a:r>
            <a:r>
              <a:rPr lang="zh-CN" altLang="en-US" sz="4500" b="1" i="1" spc="600" dirty="0">
                <a:solidFill>
                  <a:schemeClr val="tx1"/>
                </a:solidFill>
                <a:cs typeface="+mn-ea"/>
                <a:sym typeface="+mn-lt"/>
              </a:rPr>
              <a:t>仓库主页</a:t>
            </a:r>
          </a:p>
        </p:txBody>
      </p:sp>
      <p:pic>
        <p:nvPicPr>
          <p:cNvPr id="2" name="图片 1"/>
          <p:cNvPicPr>
            <a:picLocks noChangeAspect="1"/>
          </p:cNvPicPr>
          <p:nvPr/>
        </p:nvPicPr>
        <p:blipFill>
          <a:blip r:embed="rId5"/>
          <a:stretch>
            <a:fillRect/>
          </a:stretch>
        </p:blipFill>
        <p:spPr>
          <a:xfrm>
            <a:off x="1210310" y="1924050"/>
            <a:ext cx="9316085" cy="4697095"/>
          </a:xfrm>
          <a:prstGeom prst="rect">
            <a:avLst/>
          </a:prstGeom>
        </p:spPr>
      </p:pic>
      <p:sp>
        <p:nvSpPr>
          <p:cNvPr id="3" name="矩形 2"/>
          <p:cNvSpPr/>
          <p:nvPr/>
        </p:nvSpPr>
        <p:spPr>
          <a:xfrm>
            <a:off x="1210310" y="1497965"/>
            <a:ext cx="1227455" cy="426085"/>
          </a:xfrm>
          <a:prstGeom prst="rect">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用户名</a:t>
            </a:r>
          </a:p>
        </p:txBody>
      </p:sp>
      <p:cxnSp>
        <p:nvCxnSpPr>
          <p:cNvPr id="5" name="直接箭头连接符 4"/>
          <p:cNvCxnSpPr/>
          <p:nvPr/>
        </p:nvCxnSpPr>
        <p:spPr>
          <a:xfrm>
            <a:off x="1642745" y="1911985"/>
            <a:ext cx="283845" cy="27368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2605405" y="1485900"/>
            <a:ext cx="1227455" cy="426085"/>
          </a:xfrm>
          <a:prstGeom prst="rect">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仓库名</a:t>
            </a:r>
          </a:p>
        </p:txBody>
      </p:sp>
      <p:cxnSp>
        <p:nvCxnSpPr>
          <p:cNvPr id="8" name="直接箭头连接符 7"/>
          <p:cNvCxnSpPr/>
          <p:nvPr/>
        </p:nvCxnSpPr>
        <p:spPr>
          <a:xfrm flipH="1">
            <a:off x="2900045" y="1932305"/>
            <a:ext cx="203200" cy="24320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673225" y="2307590"/>
            <a:ext cx="810895" cy="0"/>
          </a:xfrm>
          <a:prstGeom prst="line">
            <a:avLst/>
          </a:prstGeom>
          <a:ln w="28575" cmpd="sng">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2605405" y="2297430"/>
            <a:ext cx="1461135" cy="10160"/>
          </a:xfrm>
          <a:prstGeom prst="line">
            <a:avLst/>
          </a:prstGeom>
          <a:ln w="28575" cmpd="sng">
            <a:solidFill>
              <a:srgbClr val="FF0000"/>
            </a:solidFill>
            <a:prstDash val="solid"/>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6"/>
          <a:stretch>
            <a:fillRect/>
          </a:stretch>
        </p:blipFill>
        <p:spPr>
          <a:xfrm>
            <a:off x="7946390" y="1099185"/>
            <a:ext cx="3825240" cy="678180"/>
          </a:xfrm>
          <a:prstGeom prst="rect">
            <a:avLst/>
          </a:prstGeom>
        </p:spPr>
      </p:pic>
      <p:sp>
        <p:nvSpPr>
          <p:cNvPr id="12" name="矩形 11"/>
          <p:cNvSpPr/>
          <p:nvPr/>
        </p:nvSpPr>
        <p:spPr>
          <a:xfrm>
            <a:off x="8092440" y="448310"/>
            <a:ext cx="1227455" cy="426085"/>
          </a:xfrm>
          <a:prstGeom prst="rect">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关注</a:t>
            </a:r>
          </a:p>
        </p:txBody>
      </p:sp>
      <p:sp>
        <p:nvSpPr>
          <p:cNvPr id="13" name="矩形 12"/>
          <p:cNvSpPr/>
          <p:nvPr/>
        </p:nvSpPr>
        <p:spPr>
          <a:xfrm>
            <a:off x="9398635" y="448310"/>
            <a:ext cx="1227455" cy="426085"/>
          </a:xfrm>
          <a:prstGeom prst="rect">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收藏</a:t>
            </a:r>
          </a:p>
        </p:txBody>
      </p:sp>
      <p:sp>
        <p:nvSpPr>
          <p:cNvPr id="14" name="矩形 13"/>
          <p:cNvSpPr/>
          <p:nvPr/>
        </p:nvSpPr>
        <p:spPr>
          <a:xfrm>
            <a:off x="10688955" y="351790"/>
            <a:ext cx="1429385" cy="618490"/>
          </a:xfrm>
          <a:prstGeom prst="rect">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复制克隆项目</a:t>
            </a:r>
          </a:p>
        </p:txBody>
      </p:sp>
      <p:cxnSp>
        <p:nvCxnSpPr>
          <p:cNvPr id="15" name="直接箭头连接符 14"/>
          <p:cNvCxnSpPr/>
          <p:nvPr/>
        </p:nvCxnSpPr>
        <p:spPr>
          <a:xfrm flipH="1">
            <a:off x="8671560" y="859155"/>
            <a:ext cx="5715" cy="4191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a:off x="10009505" y="859155"/>
            <a:ext cx="5715" cy="4191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a:off x="11191875" y="970280"/>
            <a:ext cx="5715" cy="4191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8590280" y="2866390"/>
            <a:ext cx="1014095" cy="943610"/>
          </a:xfrm>
          <a:prstGeom prst="ellipse">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箭头连接符 19"/>
          <p:cNvCxnSpPr/>
          <p:nvPr/>
        </p:nvCxnSpPr>
        <p:spPr>
          <a:xfrm flipH="1">
            <a:off x="8752840" y="3834130"/>
            <a:ext cx="253365" cy="395605"/>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7"/>
          <a:stretch>
            <a:fillRect/>
          </a:stretch>
        </p:blipFill>
        <p:spPr>
          <a:xfrm>
            <a:off x="7207250" y="4229735"/>
            <a:ext cx="1676400" cy="1013460"/>
          </a:xfrm>
          <a:prstGeom prst="rect">
            <a:avLst/>
          </a:prstGeom>
        </p:spPr>
      </p:pic>
      <p:sp>
        <p:nvSpPr>
          <p:cNvPr id="22" name="矩形 21"/>
          <p:cNvSpPr/>
          <p:nvPr/>
        </p:nvSpPr>
        <p:spPr>
          <a:xfrm>
            <a:off x="6845935" y="3803650"/>
            <a:ext cx="1480185" cy="426085"/>
          </a:xfrm>
          <a:prstGeom prst="rect">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rPr>
              <a:t>搜索仓库文件</a:t>
            </a:r>
          </a:p>
        </p:txBody>
      </p:sp>
      <p:sp>
        <p:nvSpPr>
          <p:cNvPr id="23" name="矩形 22"/>
          <p:cNvSpPr/>
          <p:nvPr/>
        </p:nvSpPr>
        <p:spPr>
          <a:xfrm>
            <a:off x="8529320" y="4523105"/>
            <a:ext cx="1480185" cy="426085"/>
          </a:xfrm>
          <a:prstGeom prst="rect">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rPr>
              <a:t> </a:t>
            </a:r>
            <a:r>
              <a:rPr lang="zh-CN" altLang="en-US" sz="1600" b="1">
                <a:solidFill>
                  <a:schemeClr val="tx1"/>
                </a:solidFill>
              </a:rPr>
              <a:t>创建新文件</a:t>
            </a:r>
          </a:p>
        </p:txBody>
      </p:sp>
      <p:sp>
        <p:nvSpPr>
          <p:cNvPr id="24" name="矩形 23"/>
          <p:cNvSpPr/>
          <p:nvPr/>
        </p:nvSpPr>
        <p:spPr>
          <a:xfrm>
            <a:off x="6845935" y="5243195"/>
            <a:ext cx="1480185" cy="426085"/>
          </a:xfrm>
          <a:prstGeom prst="rect">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rPr>
              <a:t> </a:t>
            </a:r>
            <a:r>
              <a:rPr lang="zh-CN" altLang="en-US" sz="1600" b="1">
                <a:solidFill>
                  <a:schemeClr val="tx1"/>
                </a:solidFill>
              </a:rPr>
              <a:t>上传文件</a:t>
            </a:r>
          </a:p>
        </p:txBody>
      </p:sp>
      <p:sp>
        <p:nvSpPr>
          <p:cNvPr id="25" name="文本框 24"/>
          <p:cNvSpPr txBox="1"/>
          <p:nvPr/>
        </p:nvSpPr>
        <p:spPr>
          <a:xfrm>
            <a:off x="1477645" y="3620135"/>
            <a:ext cx="613410" cy="1623060"/>
          </a:xfrm>
          <a:prstGeom prst="rect">
            <a:avLst/>
          </a:prstGeom>
          <a:noFill/>
        </p:spPr>
        <p:txBody>
          <a:bodyPr vert="eaVert" wrap="square" rtlCol="0">
            <a:spAutoFit/>
          </a:bodyPr>
          <a:lstStyle/>
          <a:p>
            <a:r>
              <a:rPr lang="zh-CN" altLang="en-US" sz="2800" b="1">
                <a:solidFill>
                  <a:srgbClr val="FF0000"/>
                </a:solidFill>
              </a:rPr>
              <a:t>仓库主页</a:t>
            </a:r>
          </a:p>
        </p:txBody>
      </p:sp>
      <p:sp>
        <p:nvSpPr>
          <p:cNvPr id="26" name="矩形 25"/>
          <p:cNvSpPr/>
          <p:nvPr/>
        </p:nvSpPr>
        <p:spPr>
          <a:xfrm>
            <a:off x="1561465" y="3509645"/>
            <a:ext cx="476885" cy="1754505"/>
          </a:xfrm>
          <a:prstGeom prst="rect">
            <a:avLst/>
          </a:prstGeom>
          <a:noFill/>
          <a:ln w="31750"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0455275" y="3682365"/>
            <a:ext cx="1227455" cy="426085"/>
          </a:xfrm>
          <a:prstGeom prst="rect">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提交次数</a:t>
            </a:r>
          </a:p>
        </p:txBody>
      </p:sp>
    </p:spTree>
  </p:cSld>
  <p:clrMapOvr>
    <a:masterClrMapping/>
  </p:clrMapOvr>
  <mc:AlternateContent xmlns:mc="http://schemas.openxmlformats.org/markup-compatibility/2006" xmlns:p14="http://schemas.microsoft.com/office/powerpoint/2010/main">
    <mc:Choice Requires="p14">
      <p:transition spd="slow">
        <p14:prism isInverted="1"/>
      </p:transition>
    </mc:Choice>
    <mc:Fallback xmlns="">
      <p:transition spd="slow">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sz="4500" b="1" i="1" spc="600" dirty="0">
                <a:cs typeface="+mn-ea"/>
                <a:sym typeface="+mn-lt"/>
              </a:rPr>
              <a:t>一、在仓库</a:t>
            </a:r>
            <a:r>
              <a:rPr lang="zh-CN" sz="4500" b="1" i="1" spc="600" dirty="0">
                <a:solidFill>
                  <a:srgbClr val="FF0000"/>
                </a:solidFill>
                <a:cs typeface="+mn-ea"/>
                <a:sym typeface="+mn-lt"/>
              </a:rPr>
              <a:t>创建新文件</a:t>
            </a:r>
          </a:p>
        </p:txBody>
      </p:sp>
      <p:pic>
        <p:nvPicPr>
          <p:cNvPr id="2" name="图片 1"/>
          <p:cNvPicPr>
            <a:picLocks noChangeAspect="1"/>
          </p:cNvPicPr>
          <p:nvPr/>
        </p:nvPicPr>
        <p:blipFill>
          <a:blip r:embed="rId5"/>
          <a:stretch>
            <a:fillRect/>
          </a:stretch>
        </p:blipFill>
        <p:spPr>
          <a:xfrm>
            <a:off x="1145540" y="1777365"/>
            <a:ext cx="3268980" cy="1592580"/>
          </a:xfrm>
          <a:prstGeom prst="rect">
            <a:avLst/>
          </a:prstGeom>
        </p:spPr>
      </p:pic>
      <p:sp>
        <p:nvSpPr>
          <p:cNvPr id="3" name="文本框 2"/>
          <p:cNvSpPr txBox="1"/>
          <p:nvPr/>
        </p:nvSpPr>
        <p:spPr>
          <a:xfrm>
            <a:off x="389890" y="2189480"/>
            <a:ext cx="606425" cy="521970"/>
          </a:xfrm>
          <a:prstGeom prst="rect">
            <a:avLst/>
          </a:prstGeom>
          <a:noFill/>
        </p:spPr>
        <p:txBody>
          <a:bodyPr wrap="square" rtlCol="0" anchor="t">
            <a:spAutoFit/>
          </a:bodyPr>
          <a:lstStyle/>
          <a:p>
            <a:r>
              <a:rPr lang="zh-CN" altLang="en-US" sz="2800">
                <a:solidFill>
                  <a:srgbClr val="FF0000"/>
                </a:solidFill>
                <a:latin typeface="Calibri" panose="020F0502020204030204" charset="0"/>
              </a:rPr>
              <a:t>①</a:t>
            </a:r>
          </a:p>
        </p:txBody>
      </p:sp>
      <p:pic>
        <p:nvPicPr>
          <p:cNvPr id="5" name="图片 4"/>
          <p:cNvPicPr>
            <a:picLocks noChangeAspect="1"/>
          </p:cNvPicPr>
          <p:nvPr/>
        </p:nvPicPr>
        <p:blipFill>
          <a:blip r:embed="rId6"/>
          <a:srcRect l="1809" t="2937" r="2227" b="7911"/>
          <a:stretch>
            <a:fillRect/>
          </a:stretch>
        </p:blipFill>
        <p:spPr>
          <a:xfrm>
            <a:off x="1145540" y="3451225"/>
            <a:ext cx="7005320" cy="3084195"/>
          </a:xfrm>
          <a:prstGeom prst="rect">
            <a:avLst/>
          </a:prstGeom>
        </p:spPr>
      </p:pic>
      <p:sp>
        <p:nvSpPr>
          <p:cNvPr id="6" name="文本框 5"/>
          <p:cNvSpPr txBox="1"/>
          <p:nvPr/>
        </p:nvSpPr>
        <p:spPr>
          <a:xfrm>
            <a:off x="487045" y="4809490"/>
            <a:ext cx="487680" cy="460375"/>
          </a:xfrm>
          <a:prstGeom prst="rect">
            <a:avLst/>
          </a:prstGeom>
          <a:noFill/>
        </p:spPr>
        <p:txBody>
          <a:bodyPr wrap="none" rtlCol="0" anchor="t">
            <a:spAutoFit/>
          </a:bodyPr>
          <a:lstStyle/>
          <a:p>
            <a:r>
              <a:rPr lang="zh-CN" altLang="en-US" sz="2400">
                <a:solidFill>
                  <a:srgbClr val="FF0000"/>
                </a:solidFill>
                <a:latin typeface="Calibri" panose="020F0502020204030204" charset="0"/>
              </a:rPr>
              <a:t>②</a:t>
            </a:r>
          </a:p>
        </p:txBody>
      </p:sp>
      <p:sp>
        <p:nvSpPr>
          <p:cNvPr id="8" name="矩形 7"/>
          <p:cNvSpPr/>
          <p:nvPr/>
        </p:nvSpPr>
        <p:spPr>
          <a:xfrm>
            <a:off x="2166620" y="4155440"/>
            <a:ext cx="1227455" cy="426085"/>
          </a:xfrm>
          <a:prstGeom prst="rect">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文件名</a:t>
            </a:r>
          </a:p>
        </p:txBody>
      </p:sp>
      <p:cxnSp>
        <p:nvCxnSpPr>
          <p:cNvPr id="9" name="直接连接符 8"/>
          <p:cNvCxnSpPr/>
          <p:nvPr/>
        </p:nvCxnSpPr>
        <p:spPr>
          <a:xfrm>
            <a:off x="2318385" y="4904105"/>
            <a:ext cx="810895" cy="0"/>
          </a:xfrm>
          <a:prstGeom prst="line">
            <a:avLst/>
          </a:prstGeom>
          <a:ln w="28575" cmpd="sng">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4504690" y="5815330"/>
            <a:ext cx="892810" cy="426085"/>
          </a:xfrm>
          <a:prstGeom prst="rect">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内容</a:t>
            </a:r>
          </a:p>
        </p:txBody>
      </p:sp>
      <p:sp>
        <p:nvSpPr>
          <p:cNvPr id="11" name="右大括号 10"/>
          <p:cNvSpPr/>
          <p:nvPr/>
        </p:nvSpPr>
        <p:spPr>
          <a:xfrm>
            <a:off x="4157980" y="5521325"/>
            <a:ext cx="182880" cy="1014095"/>
          </a:xfrm>
          <a:prstGeom prst="righ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矩形 12"/>
          <p:cNvSpPr/>
          <p:nvPr/>
        </p:nvSpPr>
        <p:spPr>
          <a:xfrm>
            <a:off x="1329690" y="4904105"/>
            <a:ext cx="907415" cy="354965"/>
          </a:xfrm>
          <a:prstGeom prst="rect">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编辑</a:t>
            </a:r>
          </a:p>
        </p:txBody>
      </p:sp>
      <p:sp>
        <p:nvSpPr>
          <p:cNvPr id="14" name="矩形 13"/>
          <p:cNvSpPr/>
          <p:nvPr/>
        </p:nvSpPr>
        <p:spPr>
          <a:xfrm>
            <a:off x="3433445" y="4904105"/>
            <a:ext cx="907415" cy="354965"/>
          </a:xfrm>
          <a:prstGeom prst="rect">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预览</a:t>
            </a:r>
          </a:p>
        </p:txBody>
      </p:sp>
      <p:pic>
        <p:nvPicPr>
          <p:cNvPr id="15" name="图片 14"/>
          <p:cNvPicPr>
            <a:picLocks noChangeAspect="1"/>
          </p:cNvPicPr>
          <p:nvPr/>
        </p:nvPicPr>
        <p:blipFill>
          <a:blip r:embed="rId7"/>
          <a:stretch>
            <a:fillRect/>
          </a:stretch>
        </p:blipFill>
        <p:spPr>
          <a:xfrm>
            <a:off x="7009765" y="1777365"/>
            <a:ext cx="4137660" cy="1485900"/>
          </a:xfrm>
          <a:prstGeom prst="rect">
            <a:avLst/>
          </a:prstGeom>
        </p:spPr>
      </p:pic>
      <p:cxnSp>
        <p:nvCxnSpPr>
          <p:cNvPr id="16" name="直接箭头连接符 15"/>
          <p:cNvCxnSpPr/>
          <p:nvPr/>
        </p:nvCxnSpPr>
        <p:spPr>
          <a:xfrm flipV="1">
            <a:off x="4310380" y="2794635"/>
            <a:ext cx="2707640" cy="208915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prism isInverted="1"/>
      </p:transition>
    </mc:Choice>
    <mc:Fallback xmlns="">
      <p:transition spd="slow">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3"/>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sz="4500" b="1" i="1" spc="600" dirty="0">
                <a:cs typeface="+mn-ea"/>
                <a:sym typeface="+mn-lt"/>
              </a:rPr>
              <a:t>一、在仓库</a:t>
            </a:r>
            <a:r>
              <a:rPr lang="zh-CN" sz="4500" b="1" i="1" spc="600" dirty="0">
                <a:solidFill>
                  <a:srgbClr val="FF0000"/>
                </a:solidFill>
                <a:cs typeface="+mn-ea"/>
                <a:sym typeface="+mn-lt"/>
              </a:rPr>
              <a:t>创建新文件</a:t>
            </a:r>
          </a:p>
        </p:txBody>
      </p:sp>
      <p:pic>
        <p:nvPicPr>
          <p:cNvPr id="17" name="图片 16"/>
          <p:cNvPicPr>
            <a:picLocks noChangeAspect="1"/>
          </p:cNvPicPr>
          <p:nvPr/>
        </p:nvPicPr>
        <p:blipFill>
          <a:blip r:embed="rId5"/>
          <a:stretch>
            <a:fillRect/>
          </a:stretch>
        </p:blipFill>
        <p:spPr>
          <a:xfrm>
            <a:off x="1116330" y="2162810"/>
            <a:ext cx="4053840" cy="3268980"/>
          </a:xfrm>
          <a:prstGeom prst="rect">
            <a:avLst/>
          </a:prstGeom>
        </p:spPr>
      </p:pic>
      <p:sp>
        <p:nvSpPr>
          <p:cNvPr id="4" name="文本框 3"/>
          <p:cNvSpPr txBox="1"/>
          <p:nvPr/>
        </p:nvSpPr>
        <p:spPr>
          <a:xfrm>
            <a:off x="564515" y="2162810"/>
            <a:ext cx="487680" cy="460375"/>
          </a:xfrm>
          <a:prstGeom prst="rect">
            <a:avLst/>
          </a:prstGeom>
          <a:noFill/>
        </p:spPr>
        <p:txBody>
          <a:bodyPr wrap="none" rtlCol="0" anchor="t">
            <a:spAutoFit/>
          </a:bodyPr>
          <a:lstStyle/>
          <a:p>
            <a:r>
              <a:rPr lang="zh-CN" altLang="en-US" sz="2400">
                <a:solidFill>
                  <a:srgbClr val="FF0000"/>
                </a:solidFill>
                <a:latin typeface="Calibri" panose="020F0502020204030204" charset="0"/>
              </a:rPr>
              <a:t>③</a:t>
            </a:r>
          </a:p>
        </p:txBody>
      </p:sp>
      <p:sp>
        <p:nvSpPr>
          <p:cNvPr id="12" name="矩形 11"/>
          <p:cNvSpPr/>
          <p:nvPr/>
        </p:nvSpPr>
        <p:spPr>
          <a:xfrm>
            <a:off x="4357370" y="2715260"/>
            <a:ext cx="3458845" cy="426085"/>
          </a:xfrm>
          <a:prstGeom prst="rect">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本次提交的概括标题（目的）</a:t>
            </a:r>
          </a:p>
        </p:txBody>
      </p:sp>
      <p:sp>
        <p:nvSpPr>
          <p:cNvPr id="18" name="矩形 17"/>
          <p:cNvSpPr/>
          <p:nvPr/>
        </p:nvSpPr>
        <p:spPr>
          <a:xfrm>
            <a:off x="4357370" y="3502025"/>
            <a:ext cx="3458845" cy="426085"/>
          </a:xfrm>
          <a:prstGeom prst="rect">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关于本次提交内容的描述</a:t>
            </a:r>
          </a:p>
        </p:txBody>
      </p:sp>
    </p:spTree>
  </p:cSld>
  <p:clrMapOvr>
    <a:masterClrMapping/>
  </p:clrMapOvr>
  <mc:AlternateContent xmlns:mc="http://schemas.openxmlformats.org/markup-compatibility/2006" xmlns:p14="http://schemas.microsoft.com/office/powerpoint/2010/main">
    <mc:Choice Requires="p14">
      <p:transition spd="slow">
        <p14:prism isInverted="1"/>
      </p:transition>
    </mc:Choice>
    <mc:Fallback xmlns="">
      <p:transition spd="slow">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336,&quot;width&quot;:7344}"/>
</p:tagLst>
</file>

<file path=ppt/theme/theme1.xml><?xml version="1.0" encoding="utf-8"?>
<a:theme xmlns:a="http://schemas.openxmlformats.org/drawingml/2006/main" name="第一PPT，www.1ppt.com">
  <a:themeElements>
    <a:clrScheme name="自定义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79646"/>
      </a:folHlink>
    </a:clrScheme>
    <a:fontScheme name="wf2epayf">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TotalTime>
  <Words>4158</Words>
  <Application>Microsoft Office PowerPoint</Application>
  <PresentationFormat>自定义</PresentationFormat>
  <Paragraphs>654</Paragraphs>
  <Slides>124</Slides>
  <Notes>124</Notes>
  <HiddenSlides>0</HiddenSlides>
  <MMClips>0</MMClips>
  <ScaleCrop>false</ScaleCrop>
  <HeadingPairs>
    <vt:vector size="4" baseType="variant">
      <vt:variant>
        <vt:lpstr>主题</vt:lpstr>
      </vt:variant>
      <vt:variant>
        <vt:i4>1</vt:i4>
      </vt:variant>
      <vt:variant>
        <vt:lpstr>幻灯片标题</vt:lpstr>
      </vt:variant>
      <vt:variant>
        <vt:i4>124</vt:i4>
      </vt:variant>
    </vt:vector>
  </HeadingPairs>
  <TitlesOfParts>
    <vt:vector size="125" baseType="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区块链</dc:title>
  <dc:creator>第一PPT</dc:creator>
  <cp:keywords>www.1ppt.com</cp:keywords>
  <dc:description>www.1ppt.com</dc:description>
  <cp:lastModifiedBy>Administrator</cp:lastModifiedBy>
  <cp:revision>115</cp:revision>
  <dcterms:created xsi:type="dcterms:W3CDTF">2017-08-18T03:02:00Z</dcterms:created>
  <dcterms:modified xsi:type="dcterms:W3CDTF">2021-04-22T06:31:11Z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2052-11.1.0.10356</vt:lpwstr>
  </property>
  <property fmtid="{D5CDD505-2E9C-101B-9397-08002B2CF9AE}" pid="3" name="ICV">
    <vt:lpwstr>84AAD1E14D9443DF86AD77F8559C5766</vt:lpwstr>
  </property>
</Properties>
</file>